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9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55FA-649C-41E7-BF15-12659EF9B400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D52D-30E0-496C-8A67-18F1D87C035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91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55FA-649C-41E7-BF15-12659EF9B400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D52D-30E0-496C-8A67-18F1D87C0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0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55FA-649C-41E7-BF15-12659EF9B400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D52D-30E0-496C-8A67-18F1D87C0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0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55FA-649C-41E7-BF15-12659EF9B400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D52D-30E0-496C-8A67-18F1D87C0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2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55FA-649C-41E7-BF15-12659EF9B400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D52D-30E0-496C-8A67-18F1D87C035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4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55FA-649C-41E7-BF15-12659EF9B400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D52D-30E0-496C-8A67-18F1D87C0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55FA-649C-41E7-BF15-12659EF9B400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D52D-30E0-496C-8A67-18F1D87C0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3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55FA-649C-41E7-BF15-12659EF9B400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D52D-30E0-496C-8A67-18F1D87C0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7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55FA-649C-41E7-BF15-12659EF9B400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D52D-30E0-496C-8A67-18F1D87C0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6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8BD55FA-649C-41E7-BF15-12659EF9B400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4CD52D-30E0-496C-8A67-18F1D87C0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5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55FA-649C-41E7-BF15-12659EF9B400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D52D-30E0-496C-8A67-18F1D87C0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BD55FA-649C-41E7-BF15-12659EF9B400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24CD52D-30E0-496C-8A67-18F1D87C035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2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i="0" u="none" strike="noStrike" baseline="0" dirty="0" smtClean="0">
                <a:latin typeface="HelveticaNeue-Bold"/>
              </a:rPr>
              <a:t>A Comparison Between Cyclosporine and </a:t>
            </a:r>
            <a:r>
              <a:rPr lang="en-US" sz="4000" b="1" i="0" u="none" strike="noStrike" baseline="0" dirty="0" err="1" smtClean="0">
                <a:latin typeface="HelveticaNeue-Bold"/>
              </a:rPr>
              <a:t>Tacrolimus</a:t>
            </a:r>
            <a:r>
              <a:rPr lang="en-US" sz="4000" b="1" i="0" u="none" strike="noStrike" baseline="0" dirty="0" smtClean="0">
                <a:latin typeface="HelveticaNeue-Bold"/>
              </a:rPr>
              <a:t>-Based</a:t>
            </a:r>
            <a:br>
              <a:rPr lang="en-US" sz="4000" b="1" i="0" u="none" strike="noStrike" baseline="0" dirty="0" smtClean="0">
                <a:latin typeface="HelveticaNeue-Bold"/>
              </a:rPr>
            </a:br>
            <a:r>
              <a:rPr lang="en-US" sz="4000" b="1" i="0" u="none" strike="noStrike" baseline="0" dirty="0" smtClean="0">
                <a:latin typeface="HelveticaNeue-Bold"/>
              </a:rPr>
              <a:t>Immunosuppression for Renal Allografts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  </a:t>
            </a:r>
            <a:r>
              <a:rPr lang="en-US" b="1" dirty="0" err="1" smtClean="0">
                <a:solidFill>
                  <a:srgbClr val="FF0000"/>
                </a:solidFill>
              </a:rPr>
              <a:t>Dr.seyed</a:t>
            </a:r>
            <a:r>
              <a:rPr lang="en-US" b="1" dirty="0" smtClean="0">
                <a:solidFill>
                  <a:srgbClr val="FF0000"/>
                </a:solidFill>
              </a:rPr>
              <a:t> sadraddin rasi hashemi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64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211" y="586596"/>
            <a:ext cx="10302584" cy="36713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2377" y="5391509"/>
            <a:ext cx="5999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Transplantation ■ August 2016 ■ Volume 100 ■ Number 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9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Although the </a:t>
            </a:r>
            <a:r>
              <a:rPr lang="en-US" sz="2800" dirty="0" err="1" smtClean="0">
                <a:solidFill>
                  <a:srgbClr val="231F20"/>
                </a:solidFill>
                <a:latin typeface="AdvTTf1279dcd"/>
              </a:rPr>
              <a:t>calcineurin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 inhibitors </a:t>
            </a:r>
            <a:r>
              <a:rPr lang="en-US" sz="2800" b="1" dirty="0" smtClean="0">
                <a:solidFill>
                  <a:srgbClr val="231F20"/>
                </a:solidFill>
                <a:latin typeface="AdvTTf1279dcd"/>
              </a:rPr>
              <a:t>(CNIs), 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which include </a:t>
            </a:r>
            <a:r>
              <a:rPr lang="en-US" sz="2800" b="1" dirty="0" err="1" smtClean="0">
                <a:solidFill>
                  <a:srgbClr val="231F20"/>
                </a:solidFill>
                <a:latin typeface="AdvTTf1279dcd"/>
              </a:rPr>
              <a:t>tacrolimus</a:t>
            </a:r>
            <a:r>
              <a:rPr lang="en-US" sz="2800" b="1" dirty="0" smtClean="0">
                <a:solidFill>
                  <a:srgbClr val="231F20"/>
                </a:solidFill>
                <a:latin typeface="AdvTTf1279dcd"/>
              </a:rPr>
              <a:t> (TAC)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, now form the </a:t>
            </a:r>
            <a:r>
              <a:rPr lang="en-US" sz="2800" b="1" dirty="0">
                <a:solidFill>
                  <a:srgbClr val="231F20"/>
                </a:solidFill>
                <a:latin typeface="AdvTTf1279dcd"/>
              </a:rPr>
              <a:t>backbone of current immunosuppression,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 their </a:t>
            </a:r>
            <a:r>
              <a:rPr lang="en-US" sz="2800" b="1" dirty="0" smtClean="0">
                <a:solidFill>
                  <a:srgbClr val="FF0000"/>
                </a:solidFill>
                <a:latin typeface="AdvTTf1279dcd"/>
              </a:rPr>
              <a:t>long-term nephrotoxicity </a:t>
            </a:r>
            <a:r>
              <a:rPr lang="en-US" sz="2800" b="1" dirty="0">
                <a:solidFill>
                  <a:srgbClr val="231F20"/>
                </a:solidFill>
                <a:latin typeface="AdvTTf1279dcd"/>
              </a:rPr>
              <a:t>has long been a clinical concern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>
              <a:solidFill>
                <a:srgbClr val="231F20"/>
              </a:solidFill>
              <a:latin typeface="AdvTTf1279dc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2377" y="5391509"/>
            <a:ext cx="5999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Transplantation ■ August 2016 ■ Volume 100 ■ Number 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17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66" y="2070021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Our initial study identified frequently occurring and </a:t>
            </a:r>
            <a:r>
              <a:rPr lang="en-US" sz="2800" b="1" dirty="0" smtClean="0">
                <a:solidFill>
                  <a:srgbClr val="231F20"/>
                </a:solidFill>
                <a:latin typeface="AdvTTf1279dcd"/>
              </a:rPr>
              <a:t>progressive CSA nephrotoxicity</a:t>
            </a:r>
            <a:r>
              <a:rPr lang="en-US" sz="2800" b="1" dirty="0">
                <a:solidFill>
                  <a:srgbClr val="231F20"/>
                </a:solidFill>
                <a:latin typeface="AdvTTf1279dcd"/>
              </a:rPr>
              <a:t>10 years after kidney transplantation 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and </a:t>
            </a:r>
            <a:r>
              <a:rPr lang="en-US" sz="2800" b="1" u="sng" dirty="0" smtClean="0">
                <a:solidFill>
                  <a:srgbClr val="FF0000"/>
                </a:solidFill>
                <a:latin typeface="AdvTTf1279dcd"/>
              </a:rPr>
              <a:t>questioned 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the </a:t>
            </a:r>
            <a:r>
              <a:rPr lang="en-US" sz="2800" b="1" dirty="0">
                <a:solidFill>
                  <a:srgbClr val="231F20"/>
                </a:solidFill>
                <a:latin typeface="AdvTTf1279dcd"/>
              </a:rPr>
              <a:t>suitability of CNI as maintenance </a:t>
            </a:r>
            <a:r>
              <a:rPr lang="en-US" sz="2800" b="1" dirty="0" smtClean="0">
                <a:solidFill>
                  <a:srgbClr val="231F20"/>
                </a:solidFill>
                <a:latin typeface="AdvTTf1279dcd"/>
              </a:rPr>
              <a:t>agents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231F20"/>
                </a:solidFill>
                <a:latin typeface="AdvTTf1279dcd"/>
              </a:rPr>
              <a:t>Since then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,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 transplant practice has evolved: </a:t>
            </a:r>
            <a:r>
              <a:rPr lang="en-US" sz="2800" b="1" dirty="0">
                <a:solidFill>
                  <a:srgbClr val="231F20"/>
                </a:solidFill>
                <a:latin typeface="AdvTTf1279dcd"/>
              </a:rPr>
              <a:t>transitioning from </a:t>
            </a:r>
            <a:r>
              <a:rPr lang="en-US" sz="2800" b="1" dirty="0" smtClean="0">
                <a:solidFill>
                  <a:srgbClr val="231F20"/>
                </a:solidFill>
                <a:latin typeface="AdvTTf1279dcd"/>
              </a:rPr>
              <a:t>high-dose CSA </a:t>
            </a:r>
            <a:r>
              <a:rPr lang="en-US" sz="2800" b="1" dirty="0">
                <a:solidFill>
                  <a:srgbClr val="231F20"/>
                </a:solidFill>
                <a:latin typeface="AdvTTf1279dcd"/>
              </a:rPr>
              <a:t>therapy to </a:t>
            </a:r>
            <a:r>
              <a:rPr lang="en-US" sz="2800" b="1" dirty="0">
                <a:solidFill>
                  <a:srgbClr val="FF0000"/>
                </a:solidFill>
                <a:latin typeface="AdvTTf1279dcd"/>
              </a:rPr>
              <a:t>lower-dose TAC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, and </a:t>
            </a:r>
            <a:r>
              <a:rPr lang="en-US" sz="2800" b="1" dirty="0">
                <a:solidFill>
                  <a:srgbClr val="231F20"/>
                </a:solidFill>
                <a:latin typeface="AdvTTf1279dcd"/>
              </a:rPr>
              <a:t>supplemented by </a:t>
            </a:r>
            <a:r>
              <a:rPr lang="en-US" sz="2800" b="1" dirty="0" smtClean="0">
                <a:solidFill>
                  <a:srgbClr val="FF0000"/>
                </a:solidFill>
                <a:latin typeface="AdvTTf1279dcd"/>
              </a:rPr>
              <a:t>use of </a:t>
            </a:r>
            <a:r>
              <a:rPr lang="en-US" sz="2800" b="1" dirty="0" err="1">
                <a:solidFill>
                  <a:srgbClr val="FF0000"/>
                </a:solidFill>
                <a:latin typeface="AdvTTf1279dcd"/>
              </a:rPr>
              <a:t>mycophenolate</a:t>
            </a:r>
            <a:r>
              <a:rPr lang="en-US" sz="2800" dirty="0">
                <a:solidFill>
                  <a:srgbClr val="FF0000"/>
                </a:solidFill>
                <a:latin typeface="AdvTTf1279dcd"/>
              </a:rPr>
              <a:t>, 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robust induction regimes, </a:t>
            </a:r>
            <a:r>
              <a:rPr lang="en-US" sz="2800" b="1" dirty="0">
                <a:solidFill>
                  <a:srgbClr val="FF0000"/>
                </a:solidFill>
                <a:latin typeface="AdvTTf1279dcd"/>
              </a:rPr>
              <a:t>antiviral prophylaxis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,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 and better technologies to </a:t>
            </a:r>
            <a:r>
              <a:rPr lang="en-US" sz="2800" b="1" dirty="0">
                <a:solidFill>
                  <a:srgbClr val="FF0000"/>
                </a:solidFill>
                <a:latin typeface="AdvTTf1279dcd"/>
              </a:rPr>
              <a:t>detect donor-specific </a:t>
            </a:r>
            <a:r>
              <a:rPr lang="en-US" sz="2800" b="1" dirty="0" smtClean="0">
                <a:solidFill>
                  <a:srgbClr val="FF0000"/>
                </a:solidFill>
                <a:latin typeface="AdvTTf1279dcd"/>
              </a:rPr>
              <a:t>antibodies (</a:t>
            </a:r>
            <a:r>
              <a:rPr lang="en-US" sz="2800" b="1" dirty="0">
                <a:solidFill>
                  <a:srgbClr val="FF0000"/>
                </a:solidFill>
                <a:latin typeface="AdvTTf1279dcd"/>
              </a:rPr>
              <a:t>DSA).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231F20"/>
              </a:solidFill>
              <a:latin typeface="AdvTTf1279dcd"/>
            </a:endParaRPr>
          </a:p>
          <a:p>
            <a:endParaRPr lang="en-US" sz="2800" dirty="0">
              <a:solidFill>
                <a:srgbClr val="231F20"/>
              </a:solidFill>
              <a:latin typeface="AdvTTf1279dcd"/>
            </a:endParaRPr>
          </a:p>
          <a:p>
            <a:endParaRPr lang="en-US" sz="2800" dirty="0">
              <a:solidFill>
                <a:srgbClr val="231F20"/>
              </a:solidFill>
              <a:latin typeface="AdvTTf1279dcd"/>
            </a:endParaRPr>
          </a:p>
          <a:p>
            <a:endParaRPr lang="en-US" sz="2800" dirty="0">
              <a:solidFill>
                <a:srgbClr val="231F20"/>
              </a:solidFill>
              <a:latin typeface="AdvTTf1279dcd"/>
            </a:endParaRPr>
          </a:p>
          <a:p>
            <a:endParaRPr lang="en-US" sz="2800" dirty="0">
              <a:solidFill>
                <a:srgbClr val="231F20"/>
              </a:solidFill>
              <a:latin typeface="AdvTTf1279dcd"/>
            </a:endParaRPr>
          </a:p>
          <a:p>
            <a:endParaRPr lang="en-US" dirty="0">
              <a:solidFill>
                <a:srgbClr val="231F20"/>
              </a:solidFill>
              <a:latin typeface="AdvTTf1279dcd"/>
            </a:endParaRPr>
          </a:p>
          <a:p>
            <a:endParaRPr lang="en-US" dirty="0" smtClean="0">
              <a:solidFill>
                <a:srgbClr val="231F20"/>
              </a:solidFill>
              <a:latin typeface="AdvTTf1279dcd"/>
            </a:endParaRPr>
          </a:p>
          <a:p>
            <a:endParaRPr lang="en-US" dirty="0">
              <a:solidFill>
                <a:srgbClr val="231F20"/>
              </a:solidFill>
              <a:latin typeface="AdvTTf1279dc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5124" y="5724049"/>
            <a:ext cx="5999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Transplantation ■ August 2016 ■ Volume 100 ■ Number 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70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231F20"/>
                </a:solidFill>
                <a:latin typeface="AdvTTf1279dcd"/>
              </a:rPr>
              <a:t>These have </a:t>
            </a:r>
            <a:r>
              <a:rPr lang="en-US" sz="2800" b="1" dirty="0">
                <a:solidFill>
                  <a:srgbClr val="FF0000"/>
                </a:solidFill>
                <a:latin typeface="AdvTTf1279dcd"/>
              </a:rPr>
              <a:t>reduced acute rejection rates 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and 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early immune-mediated 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allograft 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injury.</a:t>
            </a:r>
            <a:endParaRPr lang="en-US" sz="2800" dirty="0"/>
          </a:p>
          <a:p>
            <a:endParaRPr lang="en-US" dirty="0">
              <a:solidFill>
                <a:srgbClr val="231F20"/>
              </a:solidFill>
              <a:latin typeface="AdvTTf1279dc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2377" y="5391509"/>
            <a:ext cx="5999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Transplantation ■ August 2016 ■ Volume 100 ■ Number 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6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294" y="431320"/>
            <a:ext cx="8320404" cy="3828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603" y="3995768"/>
            <a:ext cx="8055987" cy="8165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62377" y="5391509"/>
            <a:ext cx="5999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Transplantation ■ August 2016 ■ Volume 100 ■ Number 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35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231F20"/>
                </a:solidFill>
                <a:latin typeface="AdvTTf1279dcd"/>
              </a:rPr>
              <a:t>We evaluated a well-characterized cohort of combined </a:t>
            </a:r>
            <a:r>
              <a:rPr lang="en-US" sz="2800" dirty="0" err="1" smtClean="0">
                <a:solidFill>
                  <a:srgbClr val="231F20"/>
                </a:solidFill>
                <a:latin typeface="AdvTTf1279dcd"/>
              </a:rPr>
              <a:t>renalpancreas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 transplant 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recipients for evidence of 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nephrotoxicity using 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a </a:t>
            </a:r>
            <a:r>
              <a:rPr lang="en-US" sz="2800" dirty="0" err="1">
                <a:solidFill>
                  <a:srgbClr val="231F20"/>
                </a:solidFill>
                <a:latin typeface="AdvTTf1279dcd"/>
              </a:rPr>
              <a:t>programme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 of regular, prospective surveillance 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kidney biopsies 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taken up to 10 years after transplantation 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and beyond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.</a:t>
            </a:r>
            <a:endParaRPr lang="en-US" sz="2800" dirty="0"/>
          </a:p>
          <a:p>
            <a:endParaRPr lang="en-US" sz="2800" dirty="0">
              <a:solidFill>
                <a:srgbClr val="231F20"/>
              </a:solidFill>
              <a:latin typeface="AdvTTf1279dcd"/>
            </a:endParaRPr>
          </a:p>
          <a:p>
            <a:endParaRPr lang="en-US" dirty="0">
              <a:solidFill>
                <a:srgbClr val="231F20"/>
              </a:solidFill>
              <a:latin typeface="AdvTTf1279dcd"/>
            </a:endParaRPr>
          </a:p>
          <a:p>
            <a:endParaRPr lang="en-US" dirty="0">
              <a:solidFill>
                <a:srgbClr val="231F20"/>
              </a:solidFill>
              <a:latin typeface="AdvTTf1279dcd"/>
            </a:endParaRPr>
          </a:p>
          <a:p>
            <a:endParaRPr lang="en-US" dirty="0">
              <a:solidFill>
                <a:srgbClr val="231F20"/>
              </a:solidFill>
              <a:latin typeface="AdvTTf1279dc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2377" y="5391509"/>
            <a:ext cx="5999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Transplantation ■ August 2016 ■ Volume 100 ■ Number 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45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dvTTb0eaa911"/>
              </a:rPr>
              <a:t>RESULTS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2375" y="5998599"/>
            <a:ext cx="5999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Transplantation ■ August 2016 ■ Volume 100 ■ Number 8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145" y="1846263"/>
            <a:ext cx="757003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0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dvTTb0eaa911"/>
              </a:rPr>
              <a:t>DISCUSSION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231F20"/>
                </a:solidFill>
                <a:latin typeface="AdvTTf1279dcd"/>
              </a:rPr>
              <a:t>This unique, longitudinal cohort study evaluated the 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histological development 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of CNI nephrotoxicity in the 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modern TAC 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era compared with the older CSA era, and found 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both similarities 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and 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differences.</a:t>
            </a:r>
            <a:endParaRPr lang="en-US" sz="2800" dirty="0"/>
          </a:p>
          <a:p>
            <a:endParaRPr lang="en-US" sz="2800" dirty="0">
              <a:solidFill>
                <a:srgbClr val="231F20"/>
              </a:solidFill>
              <a:latin typeface="AdvTTf1279dcd"/>
            </a:endParaRPr>
          </a:p>
          <a:p>
            <a:endParaRPr lang="en-US" dirty="0">
              <a:solidFill>
                <a:srgbClr val="231F20"/>
              </a:solidFill>
              <a:latin typeface="AdvTTf1279dcd"/>
            </a:endParaRPr>
          </a:p>
          <a:p>
            <a:endParaRPr lang="en-US" dirty="0">
              <a:solidFill>
                <a:srgbClr val="231F20"/>
              </a:solidFill>
              <a:latin typeface="AdvTTf1279dc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2377" y="5391509"/>
            <a:ext cx="5999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Transplantation ■ August 2016 ■ Volume 100 ■ Number 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18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94359"/>
            <a:ext cx="4106174" cy="2286000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AdvTTb0eaa911"/>
              </a:rPr>
              <a:t>DISCUSSION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6839" y="-319158"/>
            <a:ext cx="5840082" cy="73093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94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dvTTb0eaa911"/>
              </a:rPr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231F20"/>
                </a:solidFill>
                <a:latin typeface="AdvTTf1279dcd"/>
              </a:rPr>
              <a:t>Although the 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incidence of </a:t>
            </a:r>
            <a:r>
              <a:rPr lang="en-US" sz="2800" b="1" dirty="0">
                <a:solidFill>
                  <a:srgbClr val="FF0000"/>
                </a:solidFill>
                <a:latin typeface="AdvTTf1279dcd"/>
              </a:rPr>
              <a:t>acute mild </a:t>
            </a:r>
            <a:r>
              <a:rPr lang="en-US" sz="2800" b="1" dirty="0" err="1">
                <a:solidFill>
                  <a:srgbClr val="FF0000"/>
                </a:solidFill>
                <a:latin typeface="AdvTTf1279dcd"/>
              </a:rPr>
              <a:t>arteriolopathy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AdvTTf1279dcd"/>
              </a:rPr>
              <a:t>striped interstitial fibrosis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AdvTTf1279dcd"/>
              </a:rPr>
              <a:t>glomerular congestion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, and </a:t>
            </a:r>
            <a:r>
              <a:rPr lang="en-US" sz="2800" b="1" dirty="0">
                <a:solidFill>
                  <a:srgbClr val="FF0000"/>
                </a:solidFill>
                <a:latin typeface="AdvTTf1279dcd"/>
              </a:rPr>
              <a:t>tubular </a:t>
            </a:r>
            <a:r>
              <a:rPr lang="en-US" sz="2800" b="1" dirty="0" err="1">
                <a:solidFill>
                  <a:srgbClr val="FF0000"/>
                </a:solidFill>
                <a:latin typeface="AdvTTf1279dcd"/>
              </a:rPr>
              <a:t>microcalcification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 </a:t>
            </a:r>
            <a:r>
              <a:rPr lang="en-US" sz="2800" b="1" dirty="0">
                <a:solidFill>
                  <a:srgbClr val="231F20"/>
                </a:solidFill>
                <a:latin typeface="AdvTTf1279dcd"/>
              </a:rPr>
              <a:t>were all</a:t>
            </a:r>
            <a:r>
              <a:rPr lang="en-US" sz="2800" b="1" dirty="0">
                <a:solidFill>
                  <a:srgbClr val="00B050"/>
                </a:solidFill>
                <a:latin typeface="AdvTTf1279dcd"/>
              </a:rPr>
              <a:t> </a:t>
            </a:r>
            <a:r>
              <a:rPr lang="en-US" sz="2800" b="1" u="sng" dirty="0">
                <a:solidFill>
                  <a:srgbClr val="00B050"/>
                </a:solidFill>
                <a:latin typeface="AdvTTf1279dcd"/>
              </a:rPr>
              <a:t>ameliorated 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in </a:t>
            </a:r>
            <a:r>
              <a:rPr lang="en-US" sz="2800" b="1" dirty="0">
                <a:solidFill>
                  <a:srgbClr val="0070C0"/>
                </a:solidFill>
                <a:latin typeface="AdvTTf1279dcd"/>
              </a:rPr>
              <a:t>TAC biopsies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, the inexorable progression of chronic arteriolar </a:t>
            </a:r>
            <a:r>
              <a:rPr lang="en-US" sz="2800" dirty="0" err="1">
                <a:solidFill>
                  <a:srgbClr val="231F20"/>
                </a:solidFill>
                <a:latin typeface="AdvTTf1279dcd"/>
              </a:rPr>
              <a:t>hyalinosis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 was unchanged from the </a:t>
            </a:r>
            <a:r>
              <a:rPr lang="en-US" sz="2800" dirty="0" err="1" smtClean="0">
                <a:solidFill>
                  <a:srgbClr val="231F20"/>
                </a:solidFill>
                <a:latin typeface="AdvTTf1279dcd"/>
              </a:rPr>
              <a:t>CSA</a:t>
            </a:r>
            <a:r>
              <a:rPr lang="en-US" sz="2800" dirty="0" err="1">
                <a:solidFill>
                  <a:srgbClr val="231F20"/>
                </a:solidFill>
                <a:latin typeface="AdvTTf1279dcd"/>
              </a:rPr>
              <a:t>era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.</a:t>
            </a:r>
            <a:endParaRPr lang="en-US" sz="2800" dirty="0"/>
          </a:p>
          <a:p>
            <a:endParaRPr lang="en-US" dirty="0">
              <a:solidFill>
                <a:srgbClr val="231F20"/>
              </a:solidFill>
              <a:latin typeface="AdvTTf1279dcd"/>
            </a:endParaRPr>
          </a:p>
          <a:p>
            <a:endParaRPr lang="en-US" dirty="0">
              <a:solidFill>
                <a:srgbClr val="231F20"/>
              </a:solidFill>
              <a:latin typeface="AdvTTf1279dcd"/>
            </a:endParaRPr>
          </a:p>
          <a:p>
            <a:endParaRPr lang="en-US" dirty="0">
              <a:solidFill>
                <a:srgbClr val="231F20"/>
              </a:solidFill>
              <a:latin typeface="AdvTTf1279dcd"/>
            </a:endParaRPr>
          </a:p>
          <a:p>
            <a:endParaRPr lang="en-US" dirty="0">
              <a:solidFill>
                <a:srgbClr val="231F20"/>
              </a:solidFill>
              <a:latin typeface="AdvTTf1279dcd"/>
            </a:endParaRPr>
          </a:p>
          <a:p>
            <a:endParaRPr lang="en-US" dirty="0">
              <a:solidFill>
                <a:srgbClr val="231F20"/>
              </a:solidFill>
              <a:latin typeface="AdvTTf1279dc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2377" y="5391509"/>
            <a:ext cx="5999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Transplantation ■ August 2016 ■ Volume 100 ■ Number 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1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604" y="388190"/>
            <a:ext cx="8877752" cy="4303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9079" y="5244861"/>
            <a:ext cx="5719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Transplantation Proceedings, 35, 2391–2394 (2003)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35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dvTTb0eaa911"/>
              </a:rPr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AdvTTf1279dcd"/>
              </a:rPr>
              <a:t>Tacrolimus</a:t>
            </a:r>
            <a:r>
              <a:rPr lang="en-US" sz="2800" b="1" dirty="0">
                <a:solidFill>
                  <a:srgbClr val="FF0000"/>
                </a:solidFill>
                <a:latin typeface="AdvTTf1279dcd"/>
              </a:rPr>
              <a:t> therapy </a:t>
            </a:r>
            <a:r>
              <a:rPr lang="en-US" sz="2800" b="1" dirty="0">
                <a:solidFill>
                  <a:srgbClr val="231F20"/>
                </a:solidFill>
                <a:latin typeface="AdvTTf1279dcd"/>
              </a:rPr>
              <a:t>reduced mild arteriolar </a:t>
            </a:r>
            <a:r>
              <a:rPr lang="en-US" sz="2800" b="1" dirty="0" err="1">
                <a:solidFill>
                  <a:srgbClr val="231F20"/>
                </a:solidFill>
                <a:latin typeface="AdvTTf1279dcd"/>
              </a:rPr>
              <a:t>hyalinosis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,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 </a:t>
            </a:r>
            <a:r>
              <a:rPr lang="en-US" sz="2800" b="1" dirty="0">
                <a:solidFill>
                  <a:srgbClr val="231F20"/>
                </a:solidFill>
                <a:latin typeface="AdvTTf1279dcd"/>
              </a:rPr>
              <a:t>striped fibrosis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, and </a:t>
            </a:r>
            <a:r>
              <a:rPr lang="en-US" sz="2800" b="1" dirty="0">
                <a:solidFill>
                  <a:srgbClr val="231F20"/>
                </a:solidFill>
                <a:latin typeface="AdvTTf1279dcd"/>
              </a:rPr>
              <a:t>tubular </a:t>
            </a:r>
            <a:r>
              <a:rPr lang="en-US" sz="2800" b="1" dirty="0" err="1">
                <a:solidFill>
                  <a:srgbClr val="231F20"/>
                </a:solidFill>
                <a:latin typeface="AdvTTf1279dcd"/>
              </a:rPr>
              <a:t>microcalcification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, possibly 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attributable to </a:t>
            </a:r>
            <a:r>
              <a:rPr lang="en-US" sz="2800" b="1" dirty="0">
                <a:solidFill>
                  <a:srgbClr val="231F20"/>
                </a:solidFill>
                <a:latin typeface="AdvTTf1279dcd"/>
              </a:rPr>
              <a:t>CSA-mediated microvascular toxicity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.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  <a:latin typeface="AdvTTf1279dcd"/>
              </a:rPr>
              <a:t>Cyclosporine 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produces </a:t>
            </a:r>
            <a:r>
              <a:rPr lang="en-US" sz="2800" b="1" dirty="0">
                <a:solidFill>
                  <a:srgbClr val="231F20"/>
                </a:solidFill>
                <a:latin typeface="AdvTTf1279dcd"/>
              </a:rPr>
              <a:t>greater </a:t>
            </a:r>
            <a:r>
              <a:rPr lang="en-US" sz="2800" b="1" dirty="0" smtClean="0">
                <a:solidFill>
                  <a:srgbClr val="231F20"/>
                </a:solidFill>
                <a:latin typeface="AdvTTf1279dcd"/>
              </a:rPr>
              <a:t>vasoconstriction 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in 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both animal</a:t>
            </a:r>
            <a:r>
              <a:rPr lang="en-US" sz="800" dirty="0">
                <a:solidFill>
                  <a:srgbClr val="231F20"/>
                </a:solidFill>
                <a:latin typeface="AdvTTf1279dcd"/>
              </a:rPr>
              <a:t>19 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and 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human</a:t>
            </a:r>
            <a:r>
              <a:rPr lang="en-US" sz="800" dirty="0" smtClean="0">
                <a:solidFill>
                  <a:srgbClr val="231F20"/>
                </a:solidFill>
                <a:latin typeface="AdvTTf1279dcd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studies, </a:t>
            </a:r>
            <a:r>
              <a:rPr lang="en-US" sz="2800" b="1" dirty="0" smtClean="0">
                <a:solidFill>
                  <a:srgbClr val="231F20"/>
                </a:solidFill>
                <a:latin typeface="AdvTTf1279dcd"/>
              </a:rPr>
              <a:t>compared with TAC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  <a:latin typeface="AdvTTf1279dcd"/>
              </a:rPr>
              <a:t>Cyclosporine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 </a:t>
            </a:r>
            <a:r>
              <a:rPr lang="en-US" sz="2800" b="1" dirty="0">
                <a:solidFill>
                  <a:srgbClr val="231F20"/>
                </a:solidFill>
                <a:latin typeface="AdvTTf1279dcd"/>
              </a:rPr>
              <a:t>activates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 the </a:t>
            </a:r>
            <a:r>
              <a:rPr lang="en-US" sz="2800" b="1" dirty="0">
                <a:solidFill>
                  <a:srgbClr val="0070C0"/>
                </a:solidFill>
                <a:latin typeface="AdvTTf1279dcd"/>
              </a:rPr>
              <a:t>renin-angiotensin system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,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dvTTf1279dcd"/>
              </a:rPr>
              <a:t>increases secretion of vasoconstrictors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 including </a:t>
            </a:r>
            <a:r>
              <a:rPr lang="en-US" sz="2800" b="1" dirty="0" err="1" smtClean="0">
                <a:solidFill>
                  <a:srgbClr val="231F20"/>
                </a:solidFill>
                <a:latin typeface="AdvTTf1279dcd"/>
              </a:rPr>
              <a:t>endothelin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 and </a:t>
            </a:r>
            <a:r>
              <a:rPr lang="en-US" sz="2800" b="1" dirty="0">
                <a:solidFill>
                  <a:srgbClr val="231F20"/>
                </a:solidFill>
                <a:latin typeface="AdvTTf1279dcd"/>
              </a:rPr>
              <a:t>thromboxane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, while </a:t>
            </a:r>
            <a:r>
              <a:rPr lang="en-US" sz="2800" b="1" dirty="0">
                <a:solidFill>
                  <a:srgbClr val="0070C0"/>
                </a:solidFill>
                <a:latin typeface="AdvTTf1279dcd"/>
              </a:rPr>
              <a:t>reducing </a:t>
            </a:r>
            <a:r>
              <a:rPr lang="en-US" sz="2800" b="1" dirty="0" err="1">
                <a:solidFill>
                  <a:srgbClr val="0070C0"/>
                </a:solidFill>
                <a:latin typeface="AdvTTf1279dcd"/>
              </a:rPr>
              <a:t>vasodilatory</a:t>
            </a:r>
            <a:r>
              <a:rPr lang="en-US" sz="2800" b="1" dirty="0">
                <a:solidFill>
                  <a:srgbClr val="0070C0"/>
                </a:solidFill>
                <a:latin typeface="AdvTTf1279dcd"/>
              </a:rPr>
              <a:t> prostacyclin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,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 </a:t>
            </a:r>
            <a:r>
              <a:rPr lang="en-US" sz="2800" b="1" dirty="0">
                <a:solidFill>
                  <a:srgbClr val="231F20"/>
                </a:solidFill>
                <a:latin typeface="AdvTTf1279dcd"/>
              </a:rPr>
              <a:t>prostaglandin E2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, and </a:t>
            </a:r>
            <a:r>
              <a:rPr lang="en-US" sz="2800" b="1" dirty="0">
                <a:solidFill>
                  <a:srgbClr val="0070C0"/>
                </a:solidFill>
                <a:latin typeface="AdvTTf1279dcd"/>
              </a:rPr>
              <a:t>nitric oxide synthase</a:t>
            </a:r>
            <a:r>
              <a:rPr lang="en-US" sz="2800" b="1" dirty="0" smtClean="0">
                <a:solidFill>
                  <a:srgbClr val="0070C0"/>
                </a:solidFill>
                <a:latin typeface="AdvTTf1279dcd"/>
              </a:rPr>
              <a:t>.</a:t>
            </a:r>
            <a:endParaRPr lang="en-US" sz="2800" dirty="0">
              <a:solidFill>
                <a:srgbClr val="231F20"/>
              </a:solidFill>
              <a:latin typeface="AdvTTf1279dcd"/>
            </a:endParaRPr>
          </a:p>
          <a:p>
            <a:endParaRPr lang="en-US" sz="2800" dirty="0">
              <a:solidFill>
                <a:srgbClr val="231F20"/>
              </a:solidFill>
              <a:latin typeface="AdvTTf1279dcd"/>
            </a:endParaRPr>
          </a:p>
          <a:p>
            <a:endParaRPr lang="en-US" sz="2800" dirty="0">
              <a:solidFill>
                <a:srgbClr val="231F20"/>
              </a:solidFill>
              <a:latin typeface="AdvTTf1279dcd"/>
            </a:endParaRPr>
          </a:p>
          <a:p>
            <a:endParaRPr lang="en-US" sz="2800" dirty="0">
              <a:solidFill>
                <a:srgbClr val="231F20"/>
              </a:solidFill>
              <a:latin typeface="AdvTTf1279dcd"/>
            </a:endParaRPr>
          </a:p>
          <a:p>
            <a:endParaRPr lang="en-US" sz="2800" dirty="0">
              <a:solidFill>
                <a:srgbClr val="231F20"/>
              </a:solidFill>
              <a:latin typeface="AdvTTf1279dcd"/>
            </a:endParaRPr>
          </a:p>
          <a:p>
            <a:endParaRPr lang="en-US" dirty="0">
              <a:solidFill>
                <a:srgbClr val="231F20"/>
              </a:solidFill>
              <a:latin typeface="AdvTTf1279dc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6904" y="5684428"/>
            <a:ext cx="5999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Transplantation ■ August 2016 ■ Volume 100 ■ Number 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88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dvTTb0eaa911"/>
              </a:rPr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AdvTTf1279dcd"/>
              </a:rPr>
              <a:t>Cyclosporine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 </a:t>
            </a:r>
            <a:r>
              <a:rPr lang="en-US" sz="2800" b="1" dirty="0" smtClean="0">
                <a:solidFill>
                  <a:srgbClr val="231F20"/>
                </a:solidFill>
                <a:latin typeface="AdvTTf1279dcd"/>
              </a:rPr>
              <a:t>increased </a:t>
            </a:r>
            <a:r>
              <a:rPr lang="en-US" sz="2800" b="1" dirty="0">
                <a:solidFill>
                  <a:srgbClr val="231F20"/>
                </a:solidFill>
                <a:latin typeface="AdvTTf1279dcd"/>
              </a:rPr>
              <a:t>rates of </a:t>
            </a:r>
            <a:r>
              <a:rPr lang="en-US" sz="2800" b="1" dirty="0">
                <a:solidFill>
                  <a:srgbClr val="0070C0"/>
                </a:solidFill>
                <a:latin typeface="AdvTTf1279dcd"/>
              </a:rPr>
              <a:t>acute nephrotoxicity 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(HR, 1.49; 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95% CI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, 1.04-2.14) compared with TAC in a large indication 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biopsy study.</a:t>
            </a:r>
            <a:endParaRPr lang="en-US" sz="2800" dirty="0"/>
          </a:p>
          <a:p>
            <a:endParaRPr lang="en-US" sz="2800" dirty="0">
              <a:solidFill>
                <a:srgbClr val="231F20"/>
              </a:solidFill>
              <a:latin typeface="AdvTTf1279dcd"/>
            </a:endParaRPr>
          </a:p>
          <a:p>
            <a:endParaRPr lang="en-US" sz="2800" b="1" dirty="0">
              <a:solidFill>
                <a:srgbClr val="FF0000"/>
              </a:solidFill>
              <a:latin typeface="AdvTTf1279dcd"/>
            </a:endParaRPr>
          </a:p>
          <a:p>
            <a:endParaRPr lang="en-US" dirty="0" smtClean="0">
              <a:solidFill>
                <a:srgbClr val="231F20"/>
              </a:solidFill>
              <a:latin typeface="AdvTTf1279dc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2377" y="5391509"/>
            <a:ext cx="5999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Transplantation ■ August 2016 ■ Volume 100 ■ Number 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47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dvTTb0eaa911"/>
              </a:rPr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AdvTTf1279dcd"/>
              </a:rPr>
              <a:t>Calcineurin</a:t>
            </a:r>
            <a:r>
              <a:rPr lang="en-US" sz="2800" b="1" dirty="0">
                <a:solidFill>
                  <a:srgbClr val="FF0000"/>
                </a:solidFill>
                <a:latin typeface="AdvTTf1279dcd"/>
              </a:rPr>
              <a:t> inhibitors 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are directly </a:t>
            </a:r>
            <a:r>
              <a:rPr lang="en-US" sz="2800" b="1" dirty="0">
                <a:solidFill>
                  <a:srgbClr val="0070C0"/>
                </a:solidFill>
                <a:latin typeface="AdvTTf1279dcd"/>
              </a:rPr>
              <a:t>cytotoxic to </a:t>
            </a:r>
            <a:r>
              <a:rPr lang="en-US" sz="2800" b="1" dirty="0" smtClean="0">
                <a:solidFill>
                  <a:srgbClr val="0070C0"/>
                </a:solidFill>
                <a:latin typeface="AdvTTf1279dcd"/>
              </a:rPr>
              <a:t>tubular cells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at high concentrations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  <a:latin typeface="AdvTTf1279dcd"/>
              </a:rPr>
              <a:t>Tubular atrophy 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correlated 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with </a:t>
            </a:r>
            <a:r>
              <a:rPr lang="en-US" sz="2800" b="1" dirty="0" smtClean="0">
                <a:solidFill>
                  <a:srgbClr val="0070C0"/>
                </a:solidFill>
                <a:latin typeface="AdvTTf1279dcd"/>
              </a:rPr>
              <a:t>arteriolar </a:t>
            </a:r>
            <a:r>
              <a:rPr lang="en-US" sz="2800" b="1" dirty="0" err="1">
                <a:solidFill>
                  <a:srgbClr val="0070C0"/>
                </a:solidFill>
                <a:latin typeface="AdvTTf1279dcd"/>
              </a:rPr>
              <a:t>hyalinosis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, and </a:t>
            </a:r>
            <a:r>
              <a:rPr lang="en-US" sz="2800" b="1" dirty="0">
                <a:solidFill>
                  <a:srgbClr val="0070C0"/>
                </a:solidFill>
                <a:latin typeface="AdvTTf1279dcd"/>
              </a:rPr>
              <a:t>interstitial fibrosis 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was </a:t>
            </a:r>
            <a:r>
              <a:rPr lang="en-US" sz="2800" b="1" dirty="0">
                <a:solidFill>
                  <a:srgbClr val="FF0000"/>
                </a:solidFill>
                <a:latin typeface="AdvTTf1279dcd"/>
              </a:rPr>
              <a:t>more </a:t>
            </a:r>
            <a:r>
              <a:rPr lang="en-US" sz="2800" b="1" dirty="0" smtClean="0">
                <a:solidFill>
                  <a:srgbClr val="FF0000"/>
                </a:solidFill>
                <a:latin typeface="AdvTTf1279dcd"/>
              </a:rPr>
              <a:t>pronounced with </a:t>
            </a:r>
            <a:r>
              <a:rPr lang="en-US" sz="2800" b="1" dirty="0">
                <a:solidFill>
                  <a:srgbClr val="FF0000"/>
                </a:solidFill>
                <a:latin typeface="AdvTTf1279dcd"/>
              </a:rPr>
              <a:t>CSA compared with TAC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, even when the 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effects of 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immune injury were controlled by 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multivariate analysis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.</a:t>
            </a:r>
            <a:endParaRPr lang="en-US" sz="2800" dirty="0"/>
          </a:p>
          <a:p>
            <a:endParaRPr lang="en-US" sz="2800" dirty="0">
              <a:solidFill>
                <a:srgbClr val="231F20"/>
              </a:solidFill>
              <a:latin typeface="AdvTTf1279dcd"/>
            </a:endParaRPr>
          </a:p>
          <a:p>
            <a:endParaRPr lang="en-US" sz="2800" dirty="0">
              <a:solidFill>
                <a:srgbClr val="231F20"/>
              </a:solidFill>
              <a:latin typeface="AdvTTf1279dcd"/>
            </a:endParaRPr>
          </a:p>
          <a:p>
            <a:endParaRPr lang="en-US" sz="2800" dirty="0">
              <a:solidFill>
                <a:srgbClr val="231F20"/>
              </a:solidFill>
              <a:latin typeface="AdvTTf1279dcd"/>
            </a:endParaRPr>
          </a:p>
          <a:p>
            <a:endParaRPr lang="en-US" sz="2800" dirty="0">
              <a:solidFill>
                <a:srgbClr val="231F20"/>
              </a:solidFill>
              <a:latin typeface="AdvTTf1279dcd"/>
            </a:endParaRPr>
          </a:p>
          <a:p>
            <a:endParaRPr lang="en-US" dirty="0">
              <a:solidFill>
                <a:srgbClr val="231F20"/>
              </a:solidFill>
              <a:latin typeface="AdvTTf1279dc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2377" y="5391509"/>
            <a:ext cx="5999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Transplantation ■ August 2016 ■ Volume 100 ■ Number 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55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dvTTf1279dcd"/>
              </a:rPr>
              <a:t>Conclusion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231F20"/>
                </a:solidFill>
                <a:latin typeface="AdvTTf1279dcd"/>
              </a:rPr>
              <a:t>Our results </a:t>
            </a:r>
            <a:r>
              <a:rPr lang="en-US" sz="2800" b="1" dirty="0">
                <a:solidFill>
                  <a:srgbClr val="FF0000"/>
                </a:solidFill>
                <a:latin typeface="AdvTTf1279dcd"/>
              </a:rPr>
              <a:t>favor the use of TAC </a:t>
            </a:r>
            <a:r>
              <a:rPr lang="en-US" sz="2800" b="1" dirty="0" smtClean="0">
                <a:solidFill>
                  <a:srgbClr val="FF0000"/>
                </a:solidFill>
                <a:latin typeface="AdvTTf1279dcd"/>
              </a:rPr>
              <a:t>over CSA 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with </a:t>
            </a:r>
            <a:r>
              <a:rPr lang="en-US" sz="2800" b="1" dirty="0">
                <a:solidFill>
                  <a:srgbClr val="231F20"/>
                </a:solidFill>
                <a:latin typeface="AdvTTf1279dcd"/>
              </a:rPr>
              <a:t>less early microvascular nephrotoxicity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, </a:t>
            </a:r>
            <a:r>
              <a:rPr lang="en-US" sz="2800" dirty="0" smtClean="0">
                <a:solidFill>
                  <a:srgbClr val="231F20"/>
                </a:solidFill>
                <a:latin typeface="AdvTTf1279dcd"/>
              </a:rPr>
              <a:t>comparable chronic 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toxicity, and </a:t>
            </a:r>
            <a:r>
              <a:rPr lang="en-US" sz="2800" b="1" dirty="0">
                <a:solidFill>
                  <a:srgbClr val="231F20"/>
                </a:solidFill>
                <a:latin typeface="AdvTTf1279dcd"/>
              </a:rPr>
              <a:t>less rejection and immune </a:t>
            </a:r>
            <a:r>
              <a:rPr lang="en-US" sz="2800" b="1" dirty="0" smtClean="0">
                <a:solidFill>
                  <a:srgbClr val="231F20"/>
                </a:solidFill>
                <a:latin typeface="AdvTTf1279dcd"/>
              </a:rPr>
              <a:t>mediated graft </a:t>
            </a:r>
            <a:r>
              <a:rPr lang="en-US" sz="2800" b="1" dirty="0">
                <a:solidFill>
                  <a:srgbClr val="231F20"/>
                </a:solidFill>
                <a:latin typeface="AdvTTf1279dcd"/>
              </a:rPr>
              <a:t>damage</a:t>
            </a:r>
            <a:r>
              <a:rPr lang="en-US" sz="2800" dirty="0">
                <a:solidFill>
                  <a:srgbClr val="231F20"/>
                </a:solidFill>
                <a:latin typeface="AdvTTf1279dcd+20"/>
              </a:rPr>
              <a:t>—</a:t>
            </a:r>
            <a:r>
              <a:rPr lang="en-US" sz="2800" dirty="0">
                <a:solidFill>
                  <a:srgbClr val="231F20"/>
                </a:solidFill>
                <a:latin typeface="AdvTTf1279dcd"/>
              </a:rPr>
              <a:t>producing a wider therapeutic margin.</a:t>
            </a:r>
            <a:endParaRPr lang="en-US" sz="2800" dirty="0"/>
          </a:p>
          <a:p>
            <a:endParaRPr lang="en-US" sz="2800" dirty="0">
              <a:solidFill>
                <a:srgbClr val="231F20"/>
              </a:solidFill>
              <a:latin typeface="AdvTTf1279dcd"/>
            </a:endParaRPr>
          </a:p>
          <a:p>
            <a:endParaRPr lang="en-US" dirty="0">
              <a:solidFill>
                <a:srgbClr val="231F20"/>
              </a:solidFill>
              <a:latin typeface="AdvTTf1279dcd"/>
            </a:endParaRPr>
          </a:p>
          <a:p>
            <a:endParaRPr lang="en-US" dirty="0">
              <a:solidFill>
                <a:srgbClr val="231F20"/>
              </a:solidFill>
              <a:latin typeface="AdvTTf1279dc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2377" y="5391509"/>
            <a:ext cx="5999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Transplantation ■ August 2016 ■ Volume 100 ■ Number 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41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7116" y="5328138"/>
            <a:ext cx="5319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baseline="0" dirty="0" smtClean="0">
                <a:solidFill>
                  <a:srgbClr val="FF0000"/>
                </a:solidFill>
                <a:latin typeface="Arial,Bold"/>
              </a:rPr>
              <a:t>Copyright © 2020 </a:t>
            </a:r>
            <a:r>
              <a:rPr lang="en-US" b="1" i="0" u="none" strike="noStrike" baseline="0" dirty="0" err="1" smtClean="0">
                <a:solidFill>
                  <a:srgbClr val="FF0000"/>
                </a:solidFill>
                <a:latin typeface="Arial,Bold"/>
              </a:rPr>
              <a:t>Wolters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Arial,Bold"/>
              </a:rPr>
              <a:t> Kluwer Health, Inc</a:t>
            </a:r>
            <a:r>
              <a:rPr lang="en-US" b="1" i="0" u="none" strike="noStrike" baseline="0" dirty="0" smtClean="0">
                <a:solidFill>
                  <a:srgbClr val="808080"/>
                </a:solidFill>
                <a:latin typeface="Arial,Bold"/>
              </a:rPr>
              <a:t>.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8077" y="2250831"/>
            <a:ext cx="8536806" cy="23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6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Major drug-specific toxicities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64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three major side effects </a:t>
            </a:r>
            <a:r>
              <a:rPr lang="en-US" sz="2800" dirty="0">
                <a:latin typeface="Times New Roman" panose="02020603050405020304" pitchFamily="18" charset="0"/>
              </a:rPr>
              <a:t>of the drug (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nephrotoxicity</a:t>
            </a:r>
            <a:r>
              <a:rPr lang="en-US" sz="2800" dirty="0" smtClean="0">
                <a:latin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neurotoxicity</a:t>
            </a:r>
            <a:r>
              <a:rPr lang="en-US" sz="2800" dirty="0">
                <a:latin typeface="Times New Roman" panose="02020603050405020304" pitchFamily="18" charset="0"/>
              </a:rPr>
              <a:t>, and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diabetogenicity</a:t>
            </a:r>
            <a:r>
              <a:rPr lang="en-US" sz="2800" dirty="0">
                <a:latin typeface="Times New Roman" panose="02020603050405020304" pitchFamily="18" charset="0"/>
              </a:rPr>
              <a:t>) were comparable to cyclosporine</a:t>
            </a:r>
            <a:r>
              <a:rPr lang="en-US" sz="2800" dirty="0" smtClean="0">
                <a:latin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Hypertension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</a:rPr>
              <a:t>and 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yperlipidemia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were less </a:t>
            </a:r>
            <a:r>
              <a:rPr lang="en-US" sz="2800" dirty="0">
                <a:latin typeface="Times New Roman" panose="02020603050405020304" pitchFamily="18" charset="0"/>
              </a:rPr>
              <a:t>than in historical cyclosporine controls, and the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cosmetic effects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of cyclosporine </a:t>
            </a:r>
            <a:r>
              <a:rPr lang="en-US" sz="2800" dirty="0">
                <a:latin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</a:rPr>
              <a:t>hirsutism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b="1" dirty="0">
                <a:latin typeface="Times New Roman" panose="02020603050405020304" pitchFamily="18" charset="0"/>
              </a:rPr>
              <a:t>gingival hyperplasia</a:t>
            </a:r>
            <a:r>
              <a:rPr lang="en-US" sz="2800" dirty="0">
                <a:latin typeface="Times New Roman" panose="02020603050405020304" pitchFamily="18" charset="0"/>
              </a:rPr>
              <a:t>, and </a:t>
            </a:r>
            <a:r>
              <a:rPr lang="en-US" sz="2800" b="1" dirty="0">
                <a:latin typeface="Times New Roman" panose="02020603050405020304" pitchFamily="18" charset="0"/>
              </a:rPr>
              <a:t>facial brutalization</a:t>
            </a:r>
            <a:r>
              <a:rPr lang="en-US" sz="2800" dirty="0">
                <a:latin typeface="Times New Roman" panose="02020603050405020304" pitchFamily="18" charset="0"/>
              </a:rPr>
              <a:t>) had not been seen.”</a:t>
            </a:r>
            <a:endParaRPr lang="en-US" sz="2800" dirty="0"/>
          </a:p>
          <a:p>
            <a:endParaRPr lang="en-US" sz="2800" dirty="0">
              <a:latin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994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</a:rPr>
              <a:t>Cosmetic 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The cosmetic benefits of </a:t>
            </a:r>
            <a:r>
              <a:rPr lang="en-US" sz="2800" dirty="0" err="1" smtClean="0"/>
              <a:t>tacrolimus</a:t>
            </a:r>
            <a:r>
              <a:rPr lang="en-US" sz="2800" dirty="0" smtClean="0"/>
              <a:t> over </a:t>
            </a:r>
            <a:r>
              <a:rPr lang="en-US" sz="2800" dirty="0">
                <a:latin typeface="Times New Roman" panose="02020603050405020304" pitchFamily="18" charset="0"/>
              </a:rPr>
              <a:t>cyclosporine are well established</a:t>
            </a:r>
            <a:r>
              <a:rPr lang="en-US" sz="2800" dirty="0" smtClean="0">
                <a:latin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2206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Gingival hyperplasia</a:t>
            </a:r>
            <a:r>
              <a:rPr lang="en-US" sz="2800" dirty="0" smtClean="0">
                <a:latin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</a:rPr>
              <a:t> which affects many patients treated with cyclosporine, </a:t>
            </a:r>
            <a:r>
              <a:rPr lang="en-US" sz="2800" b="1" dirty="0">
                <a:latin typeface="Times New Roman" panose="02020603050405020304" pitchFamily="18" charset="0"/>
              </a:rPr>
              <a:t>is not seen with </a:t>
            </a:r>
            <a:r>
              <a:rPr lang="en-US" sz="2800" b="1" dirty="0" err="1">
                <a:latin typeface="Times New Roman" panose="02020603050405020304" pitchFamily="18" charset="0"/>
              </a:rPr>
              <a:t>tacrolimus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</a:rPr>
              <a:t>and conversion </a:t>
            </a:r>
            <a:r>
              <a:rPr lang="en-US" sz="2800" dirty="0">
                <a:latin typeface="Times New Roman" panose="02020603050405020304" pitchFamily="18" charset="0"/>
              </a:rPr>
              <a:t>from cyclosporine to </a:t>
            </a:r>
            <a:r>
              <a:rPr lang="en-US" sz="2800" dirty="0" err="1">
                <a:latin typeface="Times New Roman" panose="02020603050405020304" pitchFamily="18" charset="0"/>
              </a:rPr>
              <a:t>tacrolimus</a:t>
            </a:r>
            <a:r>
              <a:rPr lang="en-US" sz="2800" dirty="0">
                <a:latin typeface="Times New Roman" panose="02020603050405020304" pitchFamily="18" charset="0"/>
              </a:rPr>
              <a:t> has been used to manage this problem</a:t>
            </a:r>
            <a:r>
              <a:rPr lang="en-US" sz="2800" dirty="0" smtClean="0">
                <a:latin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</a:rPr>
              <a:t>Cyclosporine </a:t>
            </a:r>
            <a:r>
              <a:rPr lang="en-US" sz="2800" b="1" dirty="0">
                <a:latin typeface="Times New Roman" panose="02020603050405020304" pitchFamily="18" charset="0"/>
              </a:rPr>
              <a:t>causes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hirsutism</a:t>
            </a:r>
            <a:r>
              <a:rPr lang="en-US" sz="2800" dirty="0">
                <a:latin typeface="Times New Roman" panose="02020603050405020304" pitchFamily="18" charset="0"/>
              </a:rPr>
              <a:t>, whereas </a:t>
            </a:r>
            <a:r>
              <a:rPr lang="en-US" sz="2800" b="1" dirty="0" err="1">
                <a:latin typeface="Times New Roman" panose="02020603050405020304" pitchFamily="18" charset="0"/>
              </a:rPr>
              <a:t>tacrolimus</a:t>
            </a:r>
            <a:r>
              <a:rPr lang="en-US" sz="2800" dirty="0">
                <a:latin typeface="Times New Roman" panose="02020603050405020304" pitchFamily="18" charset="0"/>
              </a:rPr>
              <a:t> is associated with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alopecia</a:t>
            </a:r>
            <a:r>
              <a:rPr lang="en-US" sz="2800" dirty="0">
                <a:latin typeface="Times New Roman" panose="02020603050405020304" pitchFamily="18" charset="0"/>
              </a:rPr>
              <a:t>; patient </a:t>
            </a:r>
            <a:r>
              <a:rPr lang="en-US" sz="2800" dirty="0" smtClean="0">
                <a:latin typeface="Times New Roman" panose="02020603050405020304" pitchFamily="18" charset="0"/>
              </a:rPr>
              <a:t>and clinician </a:t>
            </a:r>
            <a:r>
              <a:rPr lang="en-US" sz="2800" dirty="0">
                <a:latin typeface="Times New Roman" panose="02020603050405020304" pitchFamily="18" charset="0"/>
              </a:rPr>
              <a:t>preferences generally favor dealing with the latter over the </a:t>
            </a:r>
            <a:r>
              <a:rPr lang="en-US" sz="2800" dirty="0" smtClean="0">
                <a:latin typeface="Times New Roman" panose="02020603050405020304" pitchFamily="18" charset="0"/>
              </a:rPr>
              <a:t>former.</a:t>
            </a:r>
            <a:endParaRPr lang="en-US" sz="2800" dirty="0"/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72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Hypertension and hyperlipidemia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</a:rPr>
              <a:t>Both cyclosporine and </a:t>
            </a:r>
            <a:r>
              <a:rPr lang="en-US" sz="2800" dirty="0" err="1">
                <a:latin typeface="Times New Roman" panose="02020603050405020304" pitchFamily="18" charset="0"/>
              </a:rPr>
              <a:t>tacrolimus</a:t>
            </a:r>
            <a:r>
              <a:rPr lang="en-US" sz="2800" dirty="0">
                <a:latin typeface="Times New Roman" panose="02020603050405020304" pitchFamily="18" charset="0"/>
              </a:rPr>
              <a:t> are implicated in post-transplant hypertension </a:t>
            </a:r>
            <a:r>
              <a:rPr lang="en-US" sz="2800" dirty="0" smtClean="0">
                <a:latin typeface="Times New Roman" panose="02020603050405020304" pitchFamily="18" charset="0"/>
              </a:rPr>
              <a:t>and hyperlipidemia.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These mechanisms </a:t>
            </a:r>
            <a:r>
              <a:rPr lang="en-US" sz="2800" dirty="0">
                <a:latin typeface="Times New Roman" panose="02020603050405020304" pitchFamily="18" charset="0"/>
              </a:rPr>
              <a:t>include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renal vasoconstriction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increased sodium retention </a:t>
            </a:r>
            <a:r>
              <a:rPr lang="en-US" sz="2800" dirty="0">
                <a:latin typeface="Times New Roman" panose="02020603050405020304" pitchFamily="18" charset="0"/>
              </a:rPr>
              <a:t>and in the </a:t>
            </a:r>
            <a:r>
              <a:rPr lang="en-US" sz="2800" b="1" dirty="0">
                <a:latin typeface="Times New Roman" panose="02020603050405020304" pitchFamily="18" charset="0"/>
              </a:rPr>
              <a:t>case of cyclosporine </a:t>
            </a:r>
            <a:r>
              <a:rPr lang="en-US" sz="2800" dirty="0">
                <a:latin typeface="Times New Roman" panose="02020603050405020304" pitchFamily="18" charset="0"/>
              </a:rPr>
              <a:t>but not </a:t>
            </a:r>
            <a:r>
              <a:rPr lang="en-US" sz="2800" dirty="0" err="1">
                <a:latin typeface="Times New Roman" panose="02020603050405020304" pitchFamily="18" charset="0"/>
              </a:rPr>
              <a:t>tacrolimus</a:t>
            </a:r>
            <a:r>
              <a:rPr lang="en-US" sz="2800" dirty="0" smtClean="0">
                <a:latin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</a:rPr>
              <a:t> an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increased sympathetic tone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800" dirty="0"/>
          </a:p>
          <a:p>
            <a:endParaRPr lang="en-US" sz="2800" dirty="0">
              <a:latin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1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Dutch801BT-Roman"/>
              </a:rPr>
              <a:t>The introduction </a:t>
            </a:r>
            <a:r>
              <a:rPr lang="en-US" sz="2800" dirty="0">
                <a:latin typeface="Dutch801BT-Roman"/>
              </a:rPr>
              <a:t>of the </a:t>
            </a:r>
            <a:r>
              <a:rPr lang="en-US" sz="2800" dirty="0" err="1">
                <a:latin typeface="Dutch801BT-Roman"/>
              </a:rPr>
              <a:t>calcineurin</a:t>
            </a:r>
            <a:r>
              <a:rPr lang="en-US" sz="2800" dirty="0">
                <a:latin typeface="Dutch801BT-Roman"/>
              </a:rPr>
              <a:t> inhibitor (CNI</a:t>
            </a:r>
            <a:r>
              <a:rPr lang="en-US" sz="2800" dirty="0" smtClean="0">
                <a:latin typeface="Dutch801BT-Roman"/>
              </a:rPr>
              <a:t>)</a:t>
            </a:r>
            <a:r>
              <a:rPr lang="en-US" sz="2800" dirty="0">
                <a:latin typeface="Dutch801BT-Roman"/>
              </a:rPr>
              <a:t> </a:t>
            </a:r>
            <a:r>
              <a:rPr lang="en-US" sz="2800" dirty="0" smtClean="0">
                <a:latin typeface="Dutch801BT-Roman"/>
              </a:rPr>
              <a:t> cyclosporine </a:t>
            </a:r>
            <a:r>
              <a:rPr lang="en-US" sz="2800" dirty="0">
                <a:latin typeface="Dutch801BT-Roman"/>
              </a:rPr>
              <a:t>(</a:t>
            </a:r>
            <a:r>
              <a:rPr lang="en-US" sz="2800" dirty="0" err="1">
                <a:latin typeface="Dutch801BT-Roman"/>
              </a:rPr>
              <a:t>CsA</a:t>
            </a:r>
            <a:r>
              <a:rPr lang="en-US" sz="2800" dirty="0">
                <a:latin typeface="Dutch801BT-Roman"/>
              </a:rPr>
              <a:t>), </a:t>
            </a:r>
            <a:r>
              <a:rPr lang="en-US" sz="2800" b="1" dirty="0">
                <a:latin typeface="Dutch801BT-Roman"/>
              </a:rPr>
              <a:t>revolutionized solid organ </a:t>
            </a:r>
            <a:r>
              <a:rPr lang="en-US" sz="2800" b="1" dirty="0" smtClean="0">
                <a:latin typeface="Dutch801BT-Roman"/>
              </a:rPr>
              <a:t>transplantation during </a:t>
            </a:r>
            <a:r>
              <a:rPr lang="en-US" sz="2800" b="1" dirty="0">
                <a:latin typeface="Dutch801BT-Roman"/>
              </a:rPr>
              <a:t>the 1980s</a:t>
            </a:r>
            <a:r>
              <a:rPr lang="en-US" sz="2800" b="1" dirty="0" smtClean="0">
                <a:latin typeface="Dutch801BT-Roman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Dutch801BT-Roman"/>
              </a:rPr>
              <a:t>Cyclosporine use was </a:t>
            </a:r>
            <a:r>
              <a:rPr lang="en-US" sz="2800" dirty="0" smtClean="0">
                <a:latin typeface="Dutch801BT-Roman"/>
              </a:rPr>
              <a:t>associated with </a:t>
            </a:r>
            <a:r>
              <a:rPr lang="en-US" sz="2800" dirty="0">
                <a:latin typeface="Dutch801BT-Roman"/>
              </a:rPr>
              <a:t>a </a:t>
            </a:r>
            <a:r>
              <a:rPr lang="en-US" sz="2800" b="1" dirty="0">
                <a:solidFill>
                  <a:srgbClr val="FF0000"/>
                </a:solidFill>
                <a:latin typeface="Dutch801BT-Roman"/>
              </a:rPr>
              <a:t>substantial reduction in the occurrence </a:t>
            </a:r>
            <a:r>
              <a:rPr lang="en-US" sz="2800" b="1" dirty="0" smtClean="0">
                <a:solidFill>
                  <a:srgbClr val="FF0000"/>
                </a:solidFill>
                <a:latin typeface="Dutch801BT-Roman"/>
              </a:rPr>
              <a:t>of rejection </a:t>
            </a:r>
            <a:r>
              <a:rPr lang="en-US" sz="2800" dirty="0">
                <a:latin typeface="Dutch801BT-Roman"/>
              </a:rPr>
              <a:t>and the </a:t>
            </a:r>
            <a:r>
              <a:rPr lang="en-US" sz="2800" b="1" dirty="0">
                <a:solidFill>
                  <a:srgbClr val="FF0000"/>
                </a:solidFill>
                <a:latin typeface="Dutch801BT-Roman"/>
              </a:rPr>
              <a:t>prolongation of allograft survival</a:t>
            </a:r>
            <a:r>
              <a:rPr lang="en-US" sz="2800" dirty="0" smtClean="0">
                <a:latin typeface="Dutch801BT-Roman"/>
              </a:rPr>
              <a:t>.</a:t>
            </a:r>
            <a:endParaRPr lang="en-US" sz="2800" dirty="0">
              <a:latin typeface="Dutch801BT-Roman"/>
            </a:endParaRPr>
          </a:p>
          <a:p>
            <a:endParaRPr lang="en-US" sz="2800" dirty="0">
              <a:latin typeface="Dutch801BT-Roman"/>
            </a:endParaRPr>
          </a:p>
          <a:p>
            <a:endParaRPr lang="en-US" sz="2800" dirty="0">
              <a:latin typeface="Dutch801BT-Roman"/>
            </a:endParaRPr>
          </a:p>
          <a:p>
            <a:pPr marL="0" indent="0">
              <a:buNone/>
            </a:pPr>
            <a:endParaRPr lang="en-US" dirty="0">
              <a:latin typeface="Dutch801BT-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9079" y="5244861"/>
            <a:ext cx="5719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Transplantation Proceedings, 35, 2391–2394 (2003)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78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Tacrolimus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has been shown to </a:t>
            </a:r>
            <a:r>
              <a:rPr lang="en-US" sz="2800" b="1" dirty="0">
                <a:latin typeface="Times New Roman" panose="02020603050405020304" pitchFamily="18" charset="0"/>
              </a:rPr>
              <a:t>activate the </a:t>
            </a:r>
            <a:r>
              <a:rPr lang="en-US" sz="2800" b="1" dirty="0" smtClean="0">
                <a:latin typeface="Times New Roman" panose="02020603050405020304" pitchFamily="18" charset="0"/>
              </a:rPr>
              <a:t>renal sodium </a:t>
            </a:r>
            <a:r>
              <a:rPr lang="en-US" sz="2800" b="1" dirty="0">
                <a:latin typeface="Times New Roman" panose="02020603050405020304" pitchFamily="18" charset="0"/>
              </a:rPr>
              <a:t>chloride co-transporter (NCC)</a:t>
            </a:r>
            <a:r>
              <a:rPr lang="en-US" sz="2800" dirty="0">
                <a:latin typeface="Times New Roman" panose="02020603050405020304" pitchFamily="18" charset="0"/>
              </a:rPr>
              <a:t>, and the </a:t>
            </a:r>
            <a:r>
              <a:rPr lang="en-US" sz="2800" b="1" dirty="0">
                <a:latin typeface="Times New Roman" panose="02020603050405020304" pitchFamily="18" charset="0"/>
              </a:rPr>
              <a:t>inhibition of NCC with a thiazide diuretic may </a:t>
            </a:r>
            <a:r>
              <a:rPr lang="en-US" sz="2800" b="1" dirty="0" smtClean="0">
                <a:latin typeface="Times New Roman" panose="02020603050405020304" pitchFamily="18" charset="0"/>
              </a:rPr>
              <a:t>be especially </a:t>
            </a:r>
            <a:r>
              <a:rPr lang="en-US" sz="2800" b="1" dirty="0">
                <a:latin typeface="Times New Roman" panose="02020603050405020304" pitchFamily="18" charset="0"/>
              </a:rPr>
              <a:t>effective </a:t>
            </a:r>
            <a:r>
              <a:rPr lang="en-US" sz="2800" dirty="0">
                <a:latin typeface="Times New Roman" panose="02020603050405020304" pitchFamily="18" charset="0"/>
              </a:rPr>
              <a:t>in treating </a:t>
            </a:r>
            <a:r>
              <a:rPr lang="en-US" sz="2800" dirty="0" err="1">
                <a:latin typeface="Times New Roman" panose="02020603050405020304" pitchFamily="18" charset="0"/>
              </a:rPr>
              <a:t>tacrolimus</a:t>
            </a:r>
            <a:r>
              <a:rPr lang="en-US" sz="2800" dirty="0">
                <a:latin typeface="Times New Roman" panose="02020603050405020304" pitchFamily="18" charset="0"/>
              </a:rPr>
              <a:t>-induced </a:t>
            </a:r>
            <a:r>
              <a:rPr lang="en-US" sz="2800" dirty="0" smtClean="0">
                <a:latin typeface="Times New Roman" panose="02020603050405020304" pitchFamily="18" charset="0"/>
              </a:rPr>
              <a:t>hypertension.</a:t>
            </a:r>
            <a:endParaRPr lang="en-US" sz="2800" dirty="0"/>
          </a:p>
          <a:p>
            <a:endParaRPr lang="en-US" sz="2800" dirty="0">
              <a:latin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14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</a:rPr>
              <a:t>Most studies indicate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more favorable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lipid profiles </a:t>
            </a:r>
            <a:r>
              <a:rPr lang="en-US" sz="2800" dirty="0">
                <a:latin typeface="Times New Roman" panose="02020603050405020304" pitchFamily="18" charset="0"/>
              </a:rPr>
              <a:t>with </a:t>
            </a:r>
            <a:r>
              <a:rPr lang="en-US" sz="2800" b="1" dirty="0" err="1">
                <a:latin typeface="Times New Roman" panose="02020603050405020304" pitchFamily="18" charset="0"/>
              </a:rPr>
              <a:t>tacrolimus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than cyclosporine</a:t>
            </a:r>
            <a:r>
              <a:rPr lang="en-US" sz="2800" b="1" dirty="0">
                <a:latin typeface="Times New Roman" panose="02020603050405020304" pitchFamily="18" charset="0"/>
              </a:rPr>
              <a:t>.</a:t>
            </a: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In </a:t>
            </a:r>
            <a:r>
              <a:rPr lang="en-US" sz="2800" dirty="0" err="1">
                <a:latin typeface="Times New Roman" panose="02020603050405020304" pitchFamily="18" charset="0"/>
              </a:rPr>
              <a:t>hyperlipidemic</a:t>
            </a:r>
            <a:r>
              <a:rPr lang="en-US" sz="2800" dirty="0">
                <a:latin typeface="Times New Roman" panose="02020603050405020304" pitchFamily="18" charset="0"/>
              </a:rPr>
              <a:t> patients, </a:t>
            </a:r>
            <a:r>
              <a:rPr lang="en-US" sz="2800" dirty="0" smtClean="0">
                <a:latin typeface="Times New Roman" panose="02020603050405020304" pitchFamily="18" charset="0"/>
              </a:rPr>
              <a:t>the relative </a:t>
            </a:r>
            <a:r>
              <a:rPr lang="en-US" sz="2800" dirty="0">
                <a:latin typeface="Times New Roman" panose="02020603050405020304" pitchFamily="18" charset="0"/>
              </a:rPr>
              <a:t>lack of drug-drug interaction between statins and </a:t>
            </a:r>
            <a:r>
              <a:rPr lang="en-US" sz="2800" dirty="0" err="1">
                <a:latin typeface="Times New Roman" panose="02020603050405020304" pitchFamily="18" charset="0"/>
              </a:rPr>
              <a:t>tacrolimus</a:t>
            </a:r>
            <a:r>
              <a:rPr lang="en-US" sz="2800" dirty="0">
                <a:latin typeface="Times New Roman" panose="02020603050405020304" pitchFamily="18" charset="0"/>
              </a:rPr>
              <a:t> (versus cyclosporine) </a:t>
            </a:r>
            <a:r>
              <a:rPr lang="en-US" sz="2800" dirty="0" smtClean="0">
                <a:latin typeface="Times New Roman" panose="02020603050405020304" pitchFamily="18" charset="0"/>
              </a:rPr>
              <a:t>eases management</a:t>
            </a:r>
            <a:endParaRPr lang="en-US" sz="2800" dirty="0">
              <a:latin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5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Neurotoxicity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Neurotoxicity</a:t>
            </a:r>
            <a:r>
              <a:rPr lang="en-US" sz="2800" dirty="0" smtClean="0"/>
              <a:t>, with tendencies to </a:t>
            </a:r>
            <a:r>
              <a:rPr lang="en-US" sz="2800" b="1" dirty="0" smtClean="0"/>
              <a:t>headache</a:t>
            </a:r>
            <a:r>
              <a:rPr lang="en-US" sz="2800" dirty="0" smtClean="0"/>
              <a:t>, </a:t>
            </a:r>
            <a:r>
              <a:rPr lang="en-US" sz="2800" b="1" dirty="0" smtClean="0"/>
              <a:t>tremor</a:t>
            </a:r>
            <a:r>
              <a:rPr lang="en-US" sz="2800" dirty="0" smtClean="0"/>
              <a:t>, </a:t>
            </a:r>
            <a:r>
              <a:rPr lang="en-US" sz="2800" b="1" dirty="0" smtClean="0"/>
              <a:t>insomnia</a:t>
            </a:r>
            <a:r>
              <a:rPr lang="en-US" sz="2800" dirty="0" smtClean="0"/>
              <a:t>, and </a:t>
            </a:r>
            <a:r>
              <a:rPr lang="en-US" sz="2800" b="1" dirty="0" smtClean="0"/>
              <a:t>paresthesia</a:t>
            </a:r>
            <a:r>
              <a:rPr lang="en-US" sz="2800" dirty="0" smtClean="0"/>
              <a:t>, is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</a:rPr>
              <a:t>common with </a:t>
            </a:r>
            <a:r>
              <a:rPr lang="en-US" sz="2800" dirty="0" err="1" smtClean="0">
                <a:latin typeface="Times New Roman" panose="02020603050405020304" pitchFamily="18" charset="0"/>
              </a:rPr>
              <a:t>tacrolimus</a:t>
            </a:r>
            <a:r>
              <a:rPr lang="en-US" sz="2800" dirty="0" smtClean="0">
                <a:latin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</a:rPr>
              <a:t>The </a:t>
            </a:r>
            <a:r>
              <a:rPr lang="en-US" sz="2800" b="1" dirty="0" smtClean="0">
                <a:latin typeface="Times New Roman" panose="02020603050405020304" pitchFamily="18" charset="0"/>
              </a:rPr>
              <a:t>mechanism </a:t>
            </a:r>
            <a:r>
              <a:rPr lang="en-US" sz="2800" b="1" dirty="0">
                <a:latin typeface="Times New Roman" panose="02020603050405020304" pitchFamily="18" charset="0"/>
              </a:rPr>
              <a:t>of CNI neurotoxicity is uncertain </a:t>
            </a:r>
            <a:r>
              <a:rPr lang="en-US" sz="2800" dirty="0">
                <a:latin typeface="Times New Roman" panose="02020603050405020304" pitchFamily="18" charset="0"/>
              </a:rPr>
              <a:t>and ha</a:t>
            </a:r>
            <a:r>
              <a:rPr lang="en-US" sz="2800" b="1" dirty="0">
                <a:latin typeface="Times New Roman" panose="02020603050405020304" pitchFamily="18" charset="0"/>
              </a:rPr>
              <a:t>s been hypothesized </a:t>
            </a:r>
            <a:r>
              <a:rPr lang="en-US" sz="2800" dirty="0">
                <a:latin typeface="Times New Roman" panose="02020603050405020304" pitchFamily="18" charset="0"/>
              </a:rPr>
              <a:t>to be related to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CNI induced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disruption of the blood brain barrier</a:t>
            </a:r>
            <a:r>
              <a:rPr lang="en-US" sz="2800" dirty="0">
                <a:latin typeface="Times New Roman" panose="02020603050405020304" pitchFamily="18" charset="0"/>
              </a:rPr>
              <a:t>, leading to </a:t>
            </a:r>
            <a:r>
              <a:rPr lang="en-US" sz="2800" b="1" dirty="0" err="1">
                <a:latin typeface="Times New Roman" panose="02020603050405020304" pitchFamily="18" charset="0"/>
              </a:rPr>
              <a:t>vasogenic</a:t>
            </a:r>
            <a:r>
              <a:rPr lang="en-US" sz="2800" b="1" dirty="0">
                <a:latin typeface="Times New Roman" panose="02020603050405020304" pitchFamily="18" charset="0"/>
              </a:rPr>
              <a:t> edema and </a:t>
            </a:r>
            <a:r>
              <a:rPr lang="en-US" sz="2800" b="1" dirty="0" smtClean="0">
                <a:latin typeface="Times New Roman" panose="02020603050405020304" pitchFamily="18" charset="0"/>
              </a:rPr>
              <a:t>apoptosis.</a:t>
            </a:r>
            <a:endParaRPr lang="en-US" sz="2800" b="1" dirty="0">
              <a:latin typeface="Times New Roman" panose="02020603050405020304" pitchFamily="18" charset="0"/>
            </a:endParaRPr>
          </a:p>
          <a:p>
            <a:endParaRPr lang="en-US" sz="2800" dirty="0"/>
          </a:p>
          <a:p>
            <a:endParaRPr 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80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</a:rPr>
              <a:t>The incidence </a:t>
            </a:r>
            <a:r>
              <a:rPr lang="en-US" sz="2800" dirty="0">
                <a:latin typeface="Times New Roman" panose="02020603050405020304" pitchFamily="18" charset="0"/>
              </a:rPr>
              <a:t>of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CNI neurotoxicity </a:t>
            </a:r>
            <a:r>
              <a:rPr lang="en-US" sz="2800" dirty="0">
                <a:latin typeface="Times New Roman" panose="02020603050405020304" pitchFamily="18" charset="0"/>
              </a:rPr>
              <a:t>is </a:t>
            </a:r>
            <a:r>
              <a:rPr lang="en-US" sz="2800" b="1" u="sng" dirty="0">
                <a:latin typeface="Times New Roman" panose="02020603050405020304" pitchFamily="18" charset="0"/>
              </a:rPr>
              <a:t>higher with </a:t>
            </a:r>
            <a:r>
              <a:rPr lang="en-US" sz="2800" b="1" u="sng" dirty="0" err="1">
                <a:latin typeface="Times New Roman" panose="02020603050405020304" pitchFamily="18" charset="0"/>
              </a:rPr>
              <a:t>tacrolimus</a:t>
            </a:r>
            <a:r>
              <a:rPr lang="en-US" sz="2800" b="1" u="sng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versus cyclosporine and may </a:t>
            </a:r>
            <a:r>
              <a:rPr lang="en-US" sz="2800" dirty="0" smtClean="0">
                <a:latin typeface="Times New Roman" panose="02020603050405020304" pitchFamily="18" charset="0"/>
              </a:rPr>
              <a:t>improve with </a:t>
            </a:r>
            <a:r>
              <a:rPr lang="en-US" sz="2800" dirty="0">
                <a:latin typeface="Times New Roman" panose="02020603050405020304" pitchFamily="18" charset="0"/>
              </a:rPr>
              <a:t>a reduction in dose or substitution with cyclosporine or non-CNI </a:t>
            </a:r>
            <a:r>
              <a:rPr lang="en-US" sz="2800" dirty="0" smtClean="0">
                <a:latin typeface="Times New Roman" panose="02020603050405020304" pitchFamily="18" charset="0"/>
              </a:rPr>
              <a:t>immunosuppression.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</a:rPr>
              <a:t>Switching </a:t>
            </a:r>
            <a:r>
              <a:rPr lang="en-US" sz="2800" dirty="0">
                <a:latin typeface="Times New Roman" panose="02020603050405020304" pitchFamily="18" charset="0"/>
              </a:rPr>
              <a:t>from </a:t>
            </a:r>
            <a:r>
              <a:rPr lang="en-US" sz="2800" dirty="0" smtClean="0">
                <a:latin typeface="Times New Roman" panose="02020603050405020304" pitchFamily="18" charset="0"/>
              </a:rPr>
              <a:t>immediate release </a:t>
            </a:r>
            <a:r>
              <a:rPr lang="en-US" sz="2800" dirty="0" err="1" smtClean="0">
                <a:latin typeface="Times New Roman" panose="02020603050405020304" pitchFamily="18" charset="0"/>
              </a:rPr>
              <a:t>tacrolimus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(IR-</a:t>
            </a:r>
            <a:r>
              <a:rPr lang="en-US" sz="2800" dirty="0" err="1">
                <a:latin typeface="Times New Roman" panose="02020603050405020304" pitchFamily="18" charset="0"/>
              </a:rPr>
              <a:t>tac</a:t>
            </a:r>
            <a:r>
              <a:rPr lang="en-US" sz="2800" dirty="0">
                <a:latin typeface="Times New Roman" panose="02020603050405020304" pitchFamily="18" charset="0"/>
              </a:rPr>
              <a:t>) to once daily LCP-</a:t>
            </a:r>
            <a:r>
              <a:rPr lang="en-US" sz="2800" dirty="0" err="1">
                <a:latin typeface="Times New Roman" panose="02020603050405020304" pitchFamily="18" charset="0"/>
              </a:rPr>
              <a:t>tacrolimus</a:t>
            </a:r>
            <a:r>
              <a:rPr lang="en-US" sz="2800" dirty="0">
                <a:latin typeface="Times New Roman" panose="02020603050405020304" pitchFamily="18" charset="0"/>
              </a:rPr>
              <a:t>, which has a lower drug peak</a:t>
            </a:r>
            <a:r>
              <a:rPr lang="en-US" sz="2800" dirty="0" smtClean="0">
                <a:latin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</a:rPr>
              <a:t> decreased </a:t>
            </a:r>
            <a:r>
              <a:rPr lang="en-US" sz="2800" dirty="0" smtClean="0">
                <a:latin typeface="Times New Roman" panose="02020603050405020304" pitchFamily="18" charset="0"/>
              </a:rPr>
              <a:t>tremors.</a:t>
            </a:r>
            <a:endParaRPr lang="en-US" sz="2800" dirty="0">
              <a:latin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83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</a:rPr>
              <a:t>Diabetogenicity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</a:rPr>
              <a:t>New-onset diabetes after transplantation (NODAT) is common</a:t>
            </a:r>
            <a:r>
              <a:rPr lang="en-US" sz="2800" dirty="0" smtClean="0">
                <a:latin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In a tightly-controlled, randomized</a:t>
            </a:r>
            <a:r>
              <a:rPr lang="en-US" sz="2800" dirty="0" smtClean="0">
                <a:latin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</a:rPr>
              <a:t> prospective clinical trial involving 567 non-diabetic kidney recipients (the DIRECT trial), </a:t>
            </a:r>
            <a:r>
              <a:rPr lang="en-US" sz="2800" dirty="0" smtClean="0">
                <a:latin typeface="Times New Roman" panose="02020603050405020304" pitchFamily="18" charset="0"/>
              </a:rPr>
              <a:t>PTDM or </a:t>
            </a:r>
            <a:r>
              <a:rPr lang="en-US" sz="2800" dirty="0">
                <a:latin typeface="Times New Roman" panose="02020603050405020304" pitchFamily="18" charset="0"/>
              </a:rPr>
              <a:t>impaired fasting glucose was noted in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33% of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tacrolimus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-treated patients </a:t>
            </a:r>
            <a:r>
              <a:rPr lang="en-US" sz="2800" dirty="0">
                <a:latin typeface="Times New Roman" panose="02020603050405020304" pitchFamily="18" charset="0"/>
              </a:rPr>
              <a:t>and also in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26%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of those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on cyclosporine</a:t>
            </a:r>
            <a:r>
              <a:rPr lang="en-US" sz="2800" dirty="0">
                <a:latin typeface="Times New Roman" panose="02020603050405020304" pitchFamily="18" charset="0"/>
              </a:rPr>
              <a:t>, (p= 0.046) but with no significant difference in short term </a:t>
            </a:r>
            <a:r>
              <a:rPr lang="en-US" sz="2800" dirty="0" smtClean="0">
                <a:latin typeface="Times New Roman" panose="02020603050405020304" pitchFamily="18" charset="0"/>
              </a:rPr>
              <a:t>clinical outcomes</a:t>
            </a:r>
            <a:endParaRPr lang="en-US" sz="28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34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</a:rPr>
              <a:t>In practice, minimization or avoidance of corticosteroids has proven efficacious </a:t>
            </a:r>
            <a:r>
              <a:rPr lang="en-US" sz="2800" dirty="0" smtClean="0">
                <a:latin typeface="Times New Roman" panose="02020603050405020304" pitchFamily="18" charset="0"/>
              </a:rPr>
              <a:t>in reducing </a:t>
            </a:r>
            <a:r>
              <a:rPr lang="en-US" sz="2800" dirty="0">
                <a:latin typeface="Times New Roman" panose="02020603050405020304" pitchFamily="18" charset="0"/>
              </a:rPr>
              <a:t>the frequency or severity of </a:t>
            </a:r>
            <a:r>
              <a:rPr lang="en-US" sz="2800" dirty="0" smtClean="0">
                <a:latin typeface="Times New Roman" panose="02020603050405020304" pitchFamily="18" charset="0"/>
              </a:rPr>
              <a:t>PTDM.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Conversion from twice daily </a:t>
            </a:r>
            <a:r>
              <a:rPr lang="en-US" sz="2800" b="1" dirty="0" err="1">
                <a:latin typeface="Times New Roman" panose="02020603050405020304" pitchFamily="18" charset="0"/>
              </a:rPr>
              <a:t>tacrolimus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to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once daily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tacrolimus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(ER-</a:t>
            </a:r>
            <a:r>
              <a:rPr lang="en-US" sz="2800" dirty="0" err="1">
                <a:latin typeface="Times New Roman" panose="02020603050405020304" pitchFamily="18" charset="0"/>
              </a:rPr>
              <a:t>tacrolimus</a:t>
            </a:r>
            <a:r>
              <a:rPr lang="en-US" sz="2800" dirty="0">
                <a:latin typeface="Times New Roman" panose="02020603050405020304" pitchFamily="18" charset="0"/>
              </a:rPr>
              <a:t>) has been studied in stable transplant patients with a </a:t>
            </a:r>
            <a:r>
              <a:rPr lang="en-US" sz="2800" dirty="0" smtClean="0">
                <a:latin typeface="Times New Roman" panose="02020603050405020304" pitchFamily="18" charset="0"/>
              </a:rPr>
              <a:t>possible</a:t>
            </a:r>
            <a:r>
              <a:rPr lang="en-US" sz="2800" dirty="0">
                <a:latin typeface="Times New Roman" panose="02020603050405020304" pitchFamily="18" charset="0"/>
              </a:rPr>
              <a:t> short term benefit in insulin secretion and better glycemic control, but lowered risk of PTDM </a:t>
            </a:r>
            <a:r>
              <a:rPr lang="en-US" sz="2800" dirty="0" smtClean="0">
                <a:latin typeface="Times New Roman" panose="02020603050405020304" pitchFamily="18" charset="0"/>
              </a:rPr>
              <a:t>has not </a:t>
            </a:r>
            <a:r>
              <a:rPr lang="en-US" sz="2800" dirty="0">
                <a:latin typeface="Times New Roman" panose="02020603050405020304" pitchFamily="18" charset="0"/>
              </a:rPr>
              <a:t>been seen in larger studies nor in a meta-analysis.</a:t>
            </a:r>
            <a:endParaRPr lang="en-US" sz="2800" dirty="0"/>
          </a:p>
          <a:p>
            <a:endParaRPr lang="en-US" sz="2800" dirty="0">
              <a:latin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826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</a:rPr>
              <a:t>Nephrotoxicity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</a:rPr>
              <a:t>From its earliest use in humans, cyclosporine was known to be nephrotoxic</a:t>
            </a:r>
            <a:r>
              <a:rPr lang="en-US" sz="2800" dirty="0" smtClean="0">
                <a:latin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Several studies, along with prevailing clinical impressions, supported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tacrolimus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as </a:t>
            </a:r>
            <a:r>
              <a:rPr lang="en-US" sz="2800" b="1" dirty="0" smtClean="0">
                <a:latin typeface="Times New Roman" panose="02020603050405020304" pitchFamily="18" charset="0"/>
              </a:rPr>
              <a:t>less nephrotoxic </a:t>
            </a:r>
            <a:r>
              <a:rPr lang="en-US" sz="2800" b="1" dirty="0">
                <a:latin typeface="Times New Roman" panose="02020603050405020304" pitchFamily="18" charset="0"/>
              </a:rPr>
              <a:t>than cyclosporine.</a:t>
            </a:r>
            <a:endParaRPr lang="en-US" sz="2800" b="1" dirty="0"/>
          </a:p>
          <a:p>
            <a:endParaRPr 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283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</a:rPr>
              <a:t>In ELITE-SYMPHONY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eGFR</a:t>
            </a:r>
            <a:r>
              <a:rPr lang="en-US" sz="2800" b="1" dirty="0">
                <a:latin typeface="Times New Roman" panose="02020603050405020304" pitchFamily="18" charset="0"/>
              </a:rPr>
              <a:t> remained higher in </a:t>
            </a:r>
            <a:r>
              <a:rPr lang="en-US" sz="2800" b="1" dirty="0" smtClean="0">
                <a:latin typeface="Times New Roman" panose="02020603050405020304" pitchFamily="18" charset="0"/>
              </a:rPr>
              <a:t>the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tacrolimus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-treated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patients </a:t>
            </a:r>
            <a:r>
              <a:rPr lang="en-US" sz="2800" b="1" dirty="0">
                <a:latin typeface="Times New Roman" panose="02020603050405020304" pitchFamily="18" charset="0"/>
              </a:rPr>
              <a:t>out to three years post-transplant</a:t>
            </a:r>
            <a:r>
              <a:rPr lang="en-US" sz="2800" dirty="0">
                <a:latin typeface="Times New Roman" panose="02020603050405020304" pitchFamily="18" charset="0"/>
              </a:rPr>
              <a:t>, a group that also </a:t>
            </a:r>
            <a:r>
              <a:rPr lang="en-US" sz="2800" dirty="0" smtClean="0">
                <a:latin typeface="Times New Roman" panose="02020603050405020304" pitchFamily="18" charset="0"/>
              </a:rPr>
              <a:t>experienced substantially </a:t>
            </a:r>
            <a:r>
              <a:rPr lang="en-US" sz="2800" dirty="0">
                <a:latin typeface="Times New Roman" panose="02020603050405020304" pitchFamily="18" charset="0"/>
              </a:rPr>
              <a:t>less rejection.</a:t>
            </a:r>
            <a:endParaRPr lang="en-US" sz="2800" dirty="0"/>
          </a:p>
          <a:p>
            <a:endParaRPr lang="en-US" sz="2800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22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643" y="2674189"/>
            <a:ext cx="10887440" cy="235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1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16" y="50956"/>
            <a:ext cx="8350781" cy="6263086"/>
          </a:xfrm>
        </p:spPr>
      </p:pic>
      <p:sp>
        <p:nvSpPr>
          <p:cNvPr id="7" name="Rectangle 6"/>
          <p:cNvSpPr/>
          <p:nvPr/>
        </p:nvSpPr>
        <p:spPr>
          <a:xfrm>
            <a:off x="3816309" y="1788341"/>
            <a:ext cx="398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b="1" dirty="0">
                <a:solidFill>
                  <a:srgbClr val="FF0000"/>
                </a:solidFill>
              </a:rPr>
              <a:t>THANK YOU FOR YOUR ATTENSION</a:t>
            </a:r>
          </a:p>
        </p:txBody>
      </p:sp>
    </p:spTree>
    <p:extLst>
      <p:ext uri="{BB962C8B-B14F-4D97-AF65-F5344CB8AC3E}">
        <p14:creationId xmlns:p14="http://schemas.microsoft.com/office/powerpoint/2010/main" val="9978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Dutch801BT-Roman"/>
              </a:rPr>
              <a:t>These benefits </a:t>
            </a:r>
            <a:r>
              <a:rPr lang="en-US" sz="2800" dirty="0">
                <a:latin typeface="Dutch801BT-Roman"/>
              </a:rPr>
              <a:t>came with a price, paid via an </a:t>
            </a:r>
            <a:r>
              <a:rPr lang="en-US" sz="2800" b="1" dirty="0">
                <a:latin typeface="Dutch801BT-Roman"/>
              </a:rPr>
              <a:t>increase in the</a:t>
            </a:r>
          </a:p>
          <a:p>
            <a:r>
              <a:rPr lang="en-US" sz="2800" b="1" dirty="0">
                <a:latin typeface="Dutch801BT-Roman"/>
              </a:rPr>
              <a:t>incidence and severity </a:t>
            </a:r>
            <a:r>
              <a:rPr lang="en-US" sz="2800" dirty="0">
                <a:latin typeface="Dutch801BT-Roman"/>
              </a:rPr>
              <a:t>of </a:t>
            </a:r>
            <a:r>
              <a:rPr lang="en-US" sz="2800" b="1" dirty="0">
                <a:solidFill>
                  <a:srgbClr val="FF0000"/>
                </a:solidFill>
                <a:latin typeface="Dutch801BT-Roman"/>
              </a:rPr>
              <a:t>hypertension</a:t>
            </a:r>
            <a:r>
              <a:rPr lang="en-US" sz="2800" dirty="0">
                <a:latin typeface="Dutch801BT-Roman"/>
              </a:rPr>
              <a:t> and a </a:t>
            </a:r>
            <a:r>
              <a:rPr lang="en-US" sz="2800" b="1" dirty="0">
                <a:latin typeface="Dutch801BT-Roman"/>
              </a:rPr>
              <a:t>number of</a:t>
            </a:r>
          </a:p>
          <a:p>
            <a:r>
              <a:rPr lang="en-US" sz="2800" b="1" dirty="0">
                <a:latin typeface="Dutch801BT-Roman"/>
              </a:rPr>
              <a:t>drug-related adverse events</a:t>
            </a:r>
            <a:r>
              <a:rPr lang="en-US" sz="2800" dirty="0">
                <a:latin typeface="Dutch801BT-Roman"/>
              </a:rPr>
              <a:t>, most notably </a:t>
            </a:r>
            <a:r>
              <a:rPr lang="en-US" sz="2800" b="1" dirty="0">
                <a:solidFill>
                  <a:srgbClr val="FF0000"/>
                </a:solidFill>
                <a:latin typeface="Dutch801BT-Roman"/>
              </a:rPr>
              <a:t>nephrotoxicity</a:t>
            </a:r>
            <a:r>
              <a:rPr lang="en-US" sz="2800" dirty="0">
                <a:latin typeface="Dutch801BT-Roman"/>
              </a:rPr>
              <a:t>,</a:t>
            </a:r>
          </a:p>
          <a:p>
            <a:r>
              <a:rPr lang="en-US" sz="2800" b="1" dirty="0">
                <a:solidFill>
                  <a:srgbClr val="FF0000"/>
                </a:solidFill>
                <a:latin typeface="Dutch801BT-Roman"/>
              </a:rPr>
              <a:t>neurotoxicity</a:t>
            </a:r>
            <a:r>
              <a:rPr lang="en-US" sz="2800" dirty="0">
                <a:latin typeface="Dutch801BT-Roman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Dutch801BT-Roman"/>
              </a:rPr>
              <a:t>hyperlipidemia</a:t>
            </a:r>
            <a:r>
              <a:rPr lang="en-US" sz="2800" dirty="0">
                <a:latin typeface="Dutch801BT-Roman"/>
              </a:rPr>
              <a:t> and </a:t>
            </a:r>
            <a:r>
              <a:rPr lang="en-US" sz="2800" b="1" dirty="0" err="1" smtClean="0">
                <a:solidFill>
                  <a:srgbClr val="FF0000"/>
                </a:solidFill>
                <a:latin typeface="Dutch801BT-Roman"/>
              </a:rPr>
              <a:t>hirsutism</a:t>
            </a:r>
            <a:r>
              <a:rPr lang="en-US" sz="2800" b="1" dirty="0" smtClean="0">
                <a:solidFill>
                  <a:srgbClr val="FF0000"/>
                </a:solidFill>
                <a:latin typeface="Dutch801BT-Roman"/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>
              <a:latin typeface="Dutch801BT-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9079" y="5244861"/>
            <a:ext cx="5719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Transplantation Proceedings, 35, 2391–2394 (2003)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9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Dutch801BT-Roman"/>
              </a:rPr>
              <a:t>The last </a:t>
            </a:r>
            <a:r>
              <a:rPr lang="en-US" sz="2800" dirty="0" smtClean="0">
                <a:latin typeface="Dutch801BT-Roman"/>
              </a:rPr>
              <a:t>decade has </a:t>
            </a:r>
            <a:r>
              <a:rPr lang="en-US" sz="2800" dirty="0">
                <a:latin typeface="Dutch801BT-Roman"/>
              </a:rPr>
              <a:t>seen the introduction of another CNI, </a:t>
            </a:r>
            <a:r>
              <a:rPr lang="en-US" sz="2800" dirty="0" err="1" smtClean="0">
                <a:latin typeface="Dutch801BT-Roman"/>
              </a:rPr>
              <a:t>tacrolimus</a:t>
            </a:r>
            <a:r>
              <a:rPr lang="en-US" sz="2800" dirty="0" smtClean="0">
                <a:latin typeface="Dutch801BT-Roman"/>
              </a:rPr>
              <a:t> (</a:t>
            </a:r>
            <a:r>
              <a:rPr lang="en-US" sz="2800" dirty="0" err="1">
                <a:latin typeface="Dutch801BT-Roman"/>
              </a:rPr>
              <a:t>Tac</a:t>
            </a:r>
            <a:r>
              <a:rPr lang="en-US" sz="2800" dirty="0">
                <a:latin typeface="Dutch801BT-Roman"/>
              </a:rPr>
              <a:t>), </a:t>
            </a:r>
            <a:r>
              <a:rPr lang="en-US" sz="2800" b="1" dirty="0">
                <a:latin typeface="Dutch801BT-Roman"/>
              </a:rPr>
              <a:t>use of which has been increasing</a:t>
            </a:r>
            <a:r>
              <a:rPr lang="en-US" sz="2800" dirty="0">
                <a:latin typeface="Dutch801BT-Roman"/>
              </a:rPr>
              <a:t>, at least in part, because of its reputed </a:t>
            </a:r>
            <a:r>
              <a:rPr lang="en-US" sz="2800" b="1" dirty="0">
                <a:solidFill>
                  <a:srgbClr val="FF0000"/>
                </a:solidFill>
                <a:latin typeface="Dutch801BT-Roman"/>
              </a:rPr>
              <a:t>better adverse event profile</a:t>
            </a:r>
            <a:r>
              <a:rPr lang="en-US" sz="2800" dirty="0" smtClean="0">
                <a:latin typeface="Dutch801BT-Roman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Dutch801BT-Roman"/>
              </a:rPr>
              <a:t>Most studies have indicated that the use of </a:t>
            </a:r>
            <a:r>
              <a:rPr lang="en-US" sz="2800" dirty="0" err="1">
                <a:latin typeface="Dutch801BT-Roman"/>
              </a:rPr>
              <a:t>Tac</a:t>
            </a:r>
            <a:r>
              <a:rPr lang="en-US" sz="2800" dirty="0">
                <a:latin typeface="Dutch801BT-Roman"/>
              </a:rPr>
              <a:t> </a:t>
            </a:r>
            <a:r>
              <a:rPr lang="en-US" sz="2800" dirty="0" smtClean="0">
                <a:latin typeface="Dutch801BT-Roman"/>
              </a:rPr>
              <a:t>is associated </a:t>
            </a:r>
            <a:r>
              <a:rPr lang="en-US" sz="2800" dirty="0">
                <a:latin typeface="Dutch801BT-Roman"/>
              </a:rPr>
              <a:t>with a </a:t>
            </a:r>
            <a:r>
              <a:rPr lang="en-US" sz="2800" b="1" dirty="0">
                <a:solidFill>
                  <a:srgbClr val="FF0000"/>
                </a:solidFill>
                <a:latin typeface="Dutch801BT-Roman"/>
              </a:rPr>
              <a:t>reduction</a:t>
            </a:r>
            <a:r>
              <a:rPr lang="en-US" sz="2800" b="1" dirty="0">
                <a:latin typeface="Dutch801BT-Roman"/>
              </a:rPr>
              <a:t> in the frequency and severity </a:t>
            </a:r>
            <a:r>
              <a:rPr lang="en-US" sz="2800" b="1" dirty="0" smtClean="0">
                <a:latin typeface="Dutch801BT-Roman"/>
              </a:rPr>
              <a:t>of </a:t>
            </a:r>
            <a:r>
              <a:rPr lang="en-US" sz="2800" b="1" dirty="0" smtClean="0">
                <a:solidFill>
                  <a:srgbClr val="FF0000"/>
                </a:solidFill>
                <a:latin typeface="Dutch801BT-Roman"/>
              </a:rPr>
              <a:t>acute </a:t>
            </a:r>
            <a:r>
              <a:rPr lang="en-US" sz="2800" b="1" dirty="0">
                <a:solidFill>
                  <a:srgbClr val="FF0000"/>
                </a:solidFill>
                <a:latin typeface="Dutch801BT-Roman"/>
              </a:rPr>
              <a:t>rejection</a:t>
            </a:r>
            <a:r>
              <a:rPr lang="en-US" sz="2800" b="1" dirty="0">
                <a:latin typeface="Dutch801BT-Roman"/>
              </a:rPr>
              <a:t> episodes</a:t>
            </a:r>
            <a:r>
              <a:rPr lang="en-US" sz="2800" dirty="0">
                <a:latin typeface="Dutch801BT-Roman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Dutch801BT-Roman"/>
              </a:rPr>
              <a:t>less hypertension </a:t>
            </a:r>
            <a:r>
              <a:rPr lang="en-US" sz="2800" dirty="0">
                <a:latin typeface="Dutch801BT-Roman"/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  <a:latin typeface="Dutch801BT-Roman"/>
              </a:rPr>
              <a:t>hyperlipid</a:t>
            </a:r>
            <a:r>
              <a:rPr lang="en-US" sz="2800" b="1" dirty="0">
                <a:solidFill>
                  <a:srgbClr val="FF0000"/>
                </a:solidFill>
                <a:latin typeface="Dutch801BT-Roman"/>
              </a:rPr>
              <a:t>emia</a:t>
            </a:r>
            <a:r>
              <a:rPr lang="en-US" sz="2800" dirty="0">
                <a:latin typeface="Dutch801BT-Roman"/>
              </a:rPr>
              <a:t> and the potential for </a:t>
            </a:r>
            <a:r>
              <a:rPr lang="en-US" sz="2800" b="1" dirty="0">
                <a:solidFill>
                  <a:srgbClr val="FF0000"/>
                </a:solidFill>
                <a:latin typeface="Dutch801BT-Roman"/>
              </a:rPr>
              <a:t>improved long-term graft function</a:t>
            </a:r>
            <a:r>
              <a:rPr lang="en-US" sz="2800" dirty="0">
                <a:latin typeface="Dutch801BT-Roman"/>
              </a:rPr>
              <a:t>.</a:t>
            </a:r>
          </a:p>
          <a:p>
            <a:endParaRPr lang="en-US" sz="2800" dirty="0">
              <a:latin typeface="Dutch801BT-Roman"/>
            </a:endParaRPr>
          </a:p>
          <a:p>
            <a:endParaRPr lang="en-US" dirty="0">
              <a:latin typeface="Dutch801BT-Roman"/>
            </a:endParaRPr>
          </a:p>
          <a:p>
            <a:endParaRPr lang="en-US" dirty="0">
              <a:latin typeface="Dutch801BT-Roman"/>
            </a:endParaRPr>
          </a:p>
          <a:p>
            <a:endParaRPr lang="en-US" dirty="0">
              <a:latin typeface="Dutch801BT-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9079" y="5244861"/>
            <a:ext cx="5719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Transplantation Proceedings, 35, 2391–2394 (2003)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6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Dutch801BT-Roman"/>
              </a:rPr>
              <a:t>The present study examined the outcome of renal </a:t>
            </a:r>
            <a:r>
              <a:rPr lang="en-US" sz="2800" dirty="0" smtClean="0">
                <a:latin typeface="Dutch801BT-Roman"/>
              </a:rPr>
              <a:t>allograft recipients </a:t>
            </a:r>
            <a:r>
              <a:rPr lang="en-US" sz="2800" dirty="0">
                <a:latin typeface="Dutch801BT-Roman"/>
              </a:rPr>
              <a:t>who received either </a:t>
            </a:r>
            <a:r>
              <a:rPr lang="en-US" sz="2800" dirty="0" err="1">
                <a:latin typeface="Dutch801BT-Roman"/>
              </a:rPr>
              <a:t>CsA</a:t>
            </a:r>
            <a:r>
              <a:rPr lang="en-US" sz="2800" dirty="0">
                <a:latin typeface="Dutch801BT-Roman"/>
              </a:rPr>
              <a:t>- or </a:t>
            </a:r>
            <a:r>
              <a:rPr lang="en-US" sz="2800" dirty="0" err="1" smtClean="0">
                <a:latin typeface="Dutch801BT-Roman"/>
              </a:rPr>
              <a:t>Tac</a:t>
            </a:r>
            <a:r>
              <a:rPr lang="en-US" sz="2800" dirty="0" smtClean="0">
                <a:latin typeface="Dutch801BT-Roman"/>
              </a:rPr>
              <a:t>-based immunosuppressive </a:t>
            </a:r>
            <a:r>
              <a:rPr lang="en-US" sz="2800" dirty="0">
                <a:latin typeface="Dutch801BT-Roman"/>
              </a:rPr>
              <a:t>therapies between January 1995 </a:t>
            </a:r>
            <a:r>
              <a:rPr lang="en-US" sz="2800" dirty="0" smtClean="0">
                <a:latin typeface="Dutch801BT-Roman"/>
              </a:rPr>
              <a:t>and December </a:t>
            </a:r>
            <a:r>
              <a:rPr lang="en-US" sz="2800" dirty="0">
                <a:latin typeface="Dutch801BT-Roman"/>
              </a:rPr>
              <a:t>2000.</a:t>
            </a:r>
            <a:endParaRPr lang="en-US" sz="2800" dirty="0"/>
          </a:p>
          <a:p>
            <a:endParaRPr lang="en-US" dirty="0">
              <a:latin typeface="Dutch801BT-Roman"/>
            </a:endParaRPr>
          </a:p>
          <a:p>
            <a:endParaRPr lang="en-US" dirty="0">
              <a:latin typeface="Dutch801BT-Roman"/>
            </a:endParaRPr>
          </a:p>
          <a:p>
            <a:endParaRPr lang="en-US" dirty="0">
              <a:latin typeface="Dutch801BT-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9079" y="5244861"/>
            <a:ext cx="5719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Transplantation Proceedings, 35, 2391–2394 (2003)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4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HelveticaNeue-Roman"/>
              </a:rPr>
              <a:t>RESULTS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Dutch801BT-Roman"/>
              </a:rPr>
              <a:t>At the most </a:t>
            </a:r>
            <a:r>
              <a:rPr lang="en-US" sz="2800" dirty="0" smtClean="0">
                <a:latin typeface="Dutch801BT-Roman"/>
              </a:rPr>
              <a:t>recent follow </a:t>
            </a:r>
            <a:r>
              <a:rPr lang="en-US" sz="2800" dirty="0">
                <a:latin typeface="Dutch801BT-Roman"/>
              </a:rPr>
              <a:t>up (Table 5), there was a </a:t>
            </a:r>
            <a:r>
              <a:rPr lang="en-US" sz="2800" b="1" dirty="0">
                <a:latin typeface="Dutch801BT-Roman"/>
              </a:rPr>
              <a:t>significant decrease in </a:t>
            </a:r>
            <a:r>
              <a:rPr lang="en-US" sz="2800" b="1" dirty="0" smtClean="0">
                <a:latin typeface="Dutch801BT-Roman"/>
              </a:rPr>
              <a:t>SBP</a:t>
            </a:r>
            <a:r>
              <a:rPr lang="en-US" sz="2800" dirty="0" smtClean="0">
                <a:latin typeface="Dutch801BT-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Dutch801BT-Roman"/>
              </a:rPr>
              <a:t>favouring</a:t>
            </a:r>
            <a:r>
              <a:rPr lang="en-US" sz="2800" b="1" dirty="0" smtClean="0">
                <a:solidFill>
                  <a:srgbClr val="FF0000"/>
                </a:solidFill>
                <a:latin typeface="Dutch801BT-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Dutch801BT-Roman"/>
              </a:rPr>
              <a:t>tacrolimus</a:t>
            </a:r>
            <a:r>
              <a:rPr lang="en-US" sz="2800" b="1" dirty="0">
                <a:solidFill>
                  <a:srgbClr val="FF0000"/>
                </a:solidFill>
                <a:latin typeface="Dutch801BT-Roman"/>
              </a:rPr>
              <a:t> </a:t>
            </a:r>
            <a:r>
              <a:rPr lang="en-US" sz="2800" dirty="0">
                <a:latin typeface="Dutch801BT-Roman"/>
              </a:rPr>
              <a:t>(127.5 </a:t>
            </a:r>
            <a:r>
              <a:rPr lang="en-US" sz="2800" dirty="0">
                <a:latin typeface="Universal-GreekwithMathPi"/>
              </a:rPr>
              <a:t> </a:t>
            </a:r>
            <a:r>
              <a:rPr lang="en-US" sz="2800" dirty="0">
                <a:latin typeface="Dutch801BT-Roman"/>
              </a:rPr>
              <a:t>15.8 vs 135.8 </a:t>
            </a:r>
            <a:r>
              <a:rPr lang="en-US" sz="2800" dirty="0">
                <a:latin typeface="Universal-GreekwithMathPi"/>
              </a:rPr>
              <a:t> </a:t>
            </a:r>
            <a:r>
              <a:rPr lang="en-US" sz="2800" dirty="0">
                <a:latin typeface="Dutch801BT-Roman"/>
              </a:rPr>
              <a:t>19.5 mm Hg</a:t>
            </a:r>
            <a:r>
              <a:rPr lang="en-US" sz="2800" dirty="0" smtClean="0">
                <a:latin typeface="Dutch801BT-Roman"/>
              </a:rPr>
              <a:t>;</a:t>
            </a:r>
            <a:r>
              <a:rPr lang="en-US" sz="2800" i="1" dirty="0">
                <a:latin typeface="Dutch801BT-Italic"/>
              </a:rPr>
              <a:t> P </a:t>
            </a:r>
            <a:r>
              <a:rPr lang="en-US" sz="2800" dirty="0">
                <a:latin typeface="Universal-GreekwithMathPi"/>
              </a:rPr>
              <a:t> </a:t>
            </a:r>
            <a:r>
              <a:rPr lang="en-US" sz="2800" dirty="0">
                <a:latin typeface="Dutch801BT-Roman"/>
              </a:rPr>
              <a:t>.0077).</a:t>
            </a:r>
            <a:endParaRPr lang="en-US" sz="2800" dirty="0"/>
          </a:p>
          <a:p>
            <a:endParaRPr lang="en-US" sz="2800" dirty="0">
              <a:latin typeface="Dutch801BT-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Dutch801BT-Roman"/>
              </a:rPr>
              <a:t>The </a:t>
            </a:r>
            <a:r>
              <a:rPr lang="en-US" sz="2800" b="1" dirty="0">
                <a:latin typeface="Dutch801BT-Roman"/>
              </a:rPr>
              <a:t>percentage of patients developing new onset </a:t>
            </a:r>
            <a:r>
              <a:rPr lang="en-US" sz="2800" b="1" dirty="0" smtClean="0">
                <a:latin typeface="Dutch801BT-Roman"/>
              </a:rPr>
              <a:t>diabetes </a:t>
            </a:r>
            <a:r>
              <a:rPr lang="en-US" sz="2800" dirty="0" smtClean="0">
                <a:latin typeface="Dutch801BT-Roman"/>
              </a:rPr>
              <a:t>mellitus </a:t>
            </a:r>
            <a:r>
              <a:rPr lang="en-US" sz="2800" dirty="0">
                <a:latin typeface="Dutch801BT-Roman"/>
              </a:rPr>
              <a:t>(defined as the requirement for </a:t>
            </a:r>
            <a:r>
              <a:rPr lang="en-US" sz="2800" dirty="0" smtClean="0">
                <a:latin typeface="Dutch801BT-Roman"/>
              </a:rPr>
              <a:t>continued therapy </a:t>
            </a:r>
            <a:r>
              <a:rPr lang="en-US" sz="2800" dirty="0">
                <a:latin typeface="Dutch801BT-Roman"/>
              </a:rPr>
              <a:t>with insulin or oral hypoglycemic agents) </a:t>
            </a:r>
            <a:r>
              <a:rPr lang="en-US" sz="2800" b="1" dirty="0" smtClean="0">
                <a:solidFill>
                  <a:srgbClr val="FF0000"/>
                </a:solidFill>
                <a:latin typeface="Dutch801BT-Roman"/>
              </a:rPr>
              <a:t>was similar </a:t>
            </a:r>
            <a:r>
              <a:rPr lang="en-US" sz="2800" b="1" dirty="0">
                <a:solidFill>
                  <a:srgbClr val="FF0000"/>
                </a:solidFill>
                <a:latin typeface="Dutch801BT-Roman"/>
              </a:rPr>
              <a:t>in the two groups </a:t>
            </a:r>
            <a:r>
              <a:rPr lang="en-US" sz="2800" dirty="0">
                <a:latin typeface="Dutch801BT-Roman"/>
              </a:rPr>
              <a:t>at 9.3% for </a:t>
            </a:r>
            <a:r>
              <a:rPr lang="en-US" sz="2800" dirty="0" err="1">
                <a:latin typeface="Dutch801BT-Roman"/>
              </a:rPr>
              <a:t>tacrolimus</a:t>
            </a:r>
            <a:r>
              <a:rPr lang="en-US" sz="2800" dirty="0">
                <a:latin typeface="Dutch801BT-Roman"/>
              </a:rPr>
              <a:t> and </a:t>
            </a:r>
            <a:r>
              <a:rPr lang="en-US" sz="2800" dirty="0" smtClean="0">
                <a:latin typeface="Dutch801BT-Roman"/>
              </a:rPr>
              <a:t>8.1% for </a:t>
            </a:r>
            <a:r>
              <a:rPr lang="en-US" sz="2800" dirty="0">
                <a:latin typeface="Dutch801BT-Roman"/>
              </a:rPr>
              <a:t>cyclosporine</a:t>
            </a:r>
          </a:p>
          <a:p>
            <a:r>
              <a:rPr lang="en-US" sz="2800" dirty="0">
                <a:latin typeface="Dutch801BT-Roman"/>
              </a:rPr>
              <a:t>.</a:t>
            </a:r>
          </a:p>
          <a:p>
            <a:endParaRPr lang="en-US" sz="2800" dirty="0">
              <a:latin typeface="Dutch801BT-Roman"/>
            </a:endParaRPr>
          </a:p>
          <a:p>
            <a:endParaRPr lang="en-US" sz="2800" dirty="0">
              <a:latin typeface="Dutch801BT-Roman"/>
            </a:endParaRPr>
          </a:p>
          <a:p>
            <a:endParaRPr lang="en-US" sz="2800" dirty="0">
              <a:latin typeface="Dutch801BT-Roman"/>
            </a:endParaRPr>
          </a:p>
          <a:p>
            <a:endParaRPr lang="en-US" dirty="0">
              <a:latin typeface="Dutch801BT-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9079" y="5244861"/>
            <a:ext cx="5719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Transplantation Proceedings, 35, 2391–2394 (2003)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77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HelveticaNeue-Roman"/>
              </a:rPr>
              <a:t>RESULTS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Dutch801BT-Roman"/>
              </a:rPr>
              <a:t>The present retrospective chart review </a:t>
            </a:r>
            <a:r>
              <a:rPr lang="en-US" sz="2800" dirty="0" smtClean="0">
                <a:latin typeface="Dutch801BT-Roman"/>
              </a:rPr>
              <a:t>suggests that</a:t>
            </a:r>
            <a:r>
              <a:rPr lang="en-US" sz="2800" dirty="0">
                <a:latin typeface="Dutch801BT-Roman"/>
              </a:rPr>
              <a:t>, for patients who receive exclusive therapy </a:t>
            </a:r>
            <a:r>
              <a:rPr lang="en-US" sz="2800" dirty="0" smtClean="0">
                <a:latin typeface="Dutch801BT-Roman"/>
              </a:rPr>
              <a:t>with </a:t>
            </a:r>
            <a:r>
              <a:rPr lang="en-US" sz="2800" dirty="0" err="1" smtClean="0">
                <a:latin typeface="Dutch801BT-Roman"/>
              </a:rPr>
              <a:t>CsA</a:t>
            </a:r>
            <a:r>
              <a:rPr lang="en-US" sz="2800" dirty="0" smtClean="0">
                <a:latin typeface="Dutch801BT-Roman"/>
              </a:rPr>
              <a:t> </a:t>
            </a:r>
            <a:r>
              <a:rPr lang="en-US" sz="2800" dirty="0">
                <a:latin typeface="Dutch801BT-Roman"/>
              </a:rPr>
              <a:t>or </a:t>
            </a:r>
            <a:r>
              <a:rPr lang="en-US" sz="2800" dirty="0" err="1">
                <a:latin typeface="Dutch801BT-Roman"/>
              </a:rPr>
              <a:t>tacrolimus</a:t>
            </a:r>
            <a:r>
              <a:rPr lang="en-US" sz="2800" dirty="0">
                <a:latin typeface="Dutch801BT-Roman"/>
              </a:rPr>
              <a:t> based regimens, </a:t>
            </a:r>
            <a:r>
              <a:rPr lang="en-US" sz="2800" b="1" dirty="0">
                <a:latin typeface="Dutch801BT-Roman"/>
              </a:rPr>
              <a:t>the expected </a:t>
            </a:r>
            <a:r>
              <a:rPr lang="en-US" sz="2800" b="1" dirty="0" smtClean="0">
                <a:latin typeface="Dutch801BT-Roman"/>
              </a:rPr>
              <a:t>benefits are </a:t>
            </a:r>
            <a:r>
              <a:rPr lang="en-US" sz="2800" b="1" dirty="0">
                <a:latin typeface="Dutch801BT-Roman"/>
              </a:rPr>
              <a:t>approximately equal</a:t>
            </a:r>
            <a:r>
              <a:rPr lang="en-US" sz="2800" dirty="0">
                <a:latin typeface="Dutch801BT-Roman"/>
              </a:rPr>
              <a:t>, with perhaps a suggestion </a:t>
            </a:r>
            <a:r>
              <a:rPr lang="en-US" sz="2800" dirty="0" smtClean="0">
                <a:latin typeface="Dutch801BT-Roman"/>
              </a:rPr>
              <a:t>that </a:t>
            </a:r>
            <a:r>
              <a:rPr lang="en-US" sz="2800" b="1" u="sng" dirty="0" smtClean="0">
                <a:solidFill>
                  <a:srgbClr val="FF0000"/>
                </a:solidFill>
                <a:latin typeface="Dutch801BT-Roman"/>
              </a:rPr>
              <a:t>SBP </a:t>
            </a:r>
            <a:r>
              <a:rPr lang="en-US" sz="2800" b="1" dirty="0">
                <a:solidFill>
                  <a:srgbClr val="FF0000"/>
                </a:solidFill>
                <a:latin typeface="Dutch801BT-Roman"/>
              </a:rPr>
              <a:t>especially may be easier to control in patients </a:t>
            </a:r>
            <a:r>
              <a:rPr lang="en-US" sz="2800" b="1" dirty="0" smtClean="0">
                <a:solidFill>
                  <a:srgbClr val="FF0000"/>
                </a:solidFill>
                <a:latin typeface="Dutch801BT-Roman"/>
              </a:rPr>
              <a:t>receiving </a:t>
            </a:r>
            <a:r>
              <a:rPr lang="en-US" sz="2800" b="1" u="sng" dirty="0" err="1" smtClean="0">
                <a:solidFill>
                  <a:srgbClr val="FF0000"/>
                </a:solidFill>
                <a:latin typeface="Dutch801BT-Roman"/>
              </a:rPr>
              <a:t>tacrolimus</a:t>
            </a:r>
            <a:r>
              <a:rPr lang="en-US" sz="2800" b="1" dirty="0">
                <a:solidFill>
                  <a:srgbClr val="FF0000"/>
                </a:solidFill>
                <a:latin typeface="Dutch801BT-Roman"/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>
              <a:latin typeface="Dutch801BT-Roman"/>
            </a:endParaRPr>
          </a:p>
          <a:p>
            <a:endParaRPr lang="en-US" dirty="0">
              <a:latin typeface="Dutch801BT-Roman"/>
            </a:endParaRPr>
          </a:p>
          <a:p>
            <a:endParaRPr lang="en-US" dirty="0">
              <a:latin typeface="Dutch801BT-Roman"/>
            </a:endParaRPr>
          </a:p>
          <a:p>
            <a:endParaRPr lang="en-US" dirty="0">
              <a:latin typeface="Dutch801BT-Roman"/>
            </a:endParaRPr>
          </a:p>
          <a:p>
            <a:endParaRPr lang="en-US" dirty="0">
              <a:latin typeface="Dutch801BT-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9079" y="5244861"/>
            <a:ext cx="5719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Transplantation Proceedings, 35, 2391–2394 (2003)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97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114" y="286603"/>
            <a:ext cx="8990222" cy="5397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77569" y="5683632"/>
            <a:ext cx="5719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Transplantation Proceedings, 35, 2391–2394 (2003)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079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586</TotalTime>
  <Words>1434</Words>
  <Application>Microsoft Office PowerPoint</Application>
  <PresentationFormat>Widescreen</PresentationFormat>
  <Paragraphs>127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AdvTTb0eaa911</vt:lpstr>
      <vt:lpstr>AdvTTf1279dcd</vt:lpstr>
      <vt:lpstr>AdvTTf1279dcd+20</vt:lpstr>
      <vt:lpstr>Arial</vt:lpstr>
      <vt:lpstr>Arial,Bold</vt:lpstr>
      <vt:lpstr>Calibri</vt:lpstr>
      <vt:lpstr>Calibri Light</vt:lpstr>
      <vt:lpstr>Dutch801BT-Italic</vt:lpstr>
      <vt:lpstr>Dutch801BT-Roman</vt:lpstr>
      <vt:lpstr>HelveticaNeue-Bold</vt:lpstr>
      <vt:lpstr>HelveticaNeue-Roman</vt:lpstr>
      <vt:lpstr>Times New Roman</vt:lpstr>
      <vt:lpstr>Universal-GreekwithMathPi</vt:lpstr>
      <vt:lpstr>Wingdings</vt:lpstr>
      <vt:lpstr>Retrospect</vt:lpstr>
      <vt:lpstr>A Comparison Between Cyclosporine and Tacrolimus-Based Immunosuppression for Renal Allografts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DISCUSSION</vt:lpstr>
      <vt:lpstr>DISCUSSION</vt:lpstr>
      <vt:lpstr>DISCUSSION</vt:lpstr>
      <vt:lpstr>DISCUSSION</vt:lpstr>
      <vt:lpstr>DISCUSSION</vt:lpstr>
      <vt:lpstr>DISCUSSION</vt:lpstr>
      <vt:lpstr>Conclusion</vt:lpstr>
      <vt:lpstr>PowerPoint Presentation</vt:lpstr>
      <vt:lpstr>Major drug-specific toxicities</vt:lpstr>
      <vt:lpstr>PowerPoint Presentation</vt:lpstr>
      <vt:lpstr>Cosmetic Side Effects</vt:lpstr>
      <vt:lpstr>PowerPoint Presentation</vt:lpstr>
      <vt:lpstr>Hypertension and hyperlipidemia</vt:lpstr>
      <vt:lpstr>PowerPoint Presentation</vt:lpstr>
      <vt:lpstr>PowerPoint Presentation</vt:lpstr>
      <vt:lpstr>Neurotoxicity</vt:lpstr>
      <vt:lpstr>PowerPoint Presentation</vt:lpstr>
      <vt:lpstr>Diabetogenicity</vt:lpstr>
      <vt:lpstr>PowerPoint Presentation</vt:lpstr>
      <vt:lpstr>Nephrotoxicity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Comparison Between Cyclosporine and Tacrolimus-Based Immunosuppression for Renal Allografts</dc:title>
  <dc:creator>Microsoft account</dc:creator>
  <cp:lastModifiedBy>Microsoft account</cp:lastModifiedBy>
  <cp:revision>46</cp:revision>
  <dcterms:created xsi:type="dcterms:W3CDTF">2021-01-08T15:36:04Z</dcterms:created>
  <dcterms:modified xsi:type="dcterms:W3CDTF">2021-01-11T19:20:26Z</dcterms:modified>
</cp:coreProperties>
</file>